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71" r:id="rId2"/>
    <p:sldId id="273" r:id="rId3"/>
    <p:sldId id="274" r:id="rId4"/>
    <p:sldId id="275" r:id="rId5"/>
    <p:sldId id="276" r:id="rId6"/>
    <p:sldId id="278" r:id="rId7"/>
    <p:sldId id="280" r:id="rId8"/>
    <p:sldId id="281" r:id="rId9"/>
    <p:sldId id="282" r:id="rId10"/>
    <p:sldId id="279" r:id="rId11"/>
    <p:sldId id="277" r:id="rId12"/>
    <p:sldId id="272" r:id="rId13"/>
    <p:sldId id="28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80" d="100"/>
          <a:sy n="80" d="100"/>
        </p:scale>
        <p:origin x="126" y="216"/>
      </p:cViewPr>
      <p:guideLst/>
    </p:cSldViewPr>
  </p:slideViewPr>
  <p:outlineViewPr>
    <p:cViewPr>
      <p:scale>
        <a:sx n="33" d="100"/>
        <a:sy n="33" d="100"/>
      </p:scale>
      <p:origin x="0" y="-4608"/>
    </p:cViewPr>
  </p:outlineViewPr>
  <p:notesTextViewPr>
    <p:cViewPr>
      <p:scale>
        <a:sx n="1" d="1"/>
        <a:sy n="1" d="1"/>
      </p:scale>
      <p:origin x="0" y="0"/>
    </p:cViewPr>
  </p:notesTextViewPr>
  <p:notesViewPr>
    <p:cSldViewPr snapToGrid="0">
      <p:cViewPr varScale="1">
        <p:scale>
          <a:sx n="87" d="100"/>
          <a:sy n="87" d="100"/>
        </p:scale>
        <p:origin x="384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F6C9F-9FD4-4AF3-B5B7-C5F83DCC1DF0}" type="datetimeFigureOut">
              <a:rPr lang="en-AU" smtClean="0"/>
              <a:t>14/03/2021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F314E-48F7-4AB4-84E6-13C534B9C079}" type="slidenum">
              <a:rPr lang="en-AU" smtClean="0"/>
              <a:t>‹#›</a:t>
            </a:fld>
            <a:endParaRPr lang="en-AU"/>
          </a:p>
        </p:txBody>
      </p:sp>
    </p:spTree>
    <p:extLst>
      <p:ext uri="{BB962C8B-B14F-4D97-AF65-F5344CB8AC3E}">
        <p14:creationId xmlns:p14="http://schemas.microsoft.com/office/powerpoint/2010/main" val="248303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Before starting online meeting:</a:t>
            </a:r>
          </a:p>
          <a:p>
            <a:pPr marL="171450" indent="-171450">
              <a:buFont typeface="Arial" panose="020B0604020202020204" pitchFamily="34" charset="0"/>
              <a:buChar char="•"/>
            </a:pPr>
            <a:r>
              <a:rPr lang="en-AU" dirty="0"/>
              <a:t>Select </a:t>
            </a:r>
            <a:r>
              <a:rPr lang="en-AU" b="1" dirty="0"/>
              <a:t>Slide show </a:t>
            </a:r>
            <a:r>
              <a:rPr lang="en-AU" dirty="0"/>
              <a:t>from top bar and click </a:t>
            </a:r>
            <a:r>
              <a:rPr lang="en-AU" b="1" dirty="0"/>
              <a:t>“From beginning”</a:t>
            </a:r>
          </a:p>
          <a:p>
            <a:pPr marL="171450" indent="-171450">
              <a:buFont typeface="Arial" panose="020B0604020202020204" pitchFamily="34" charset="0"/>
              <a:buChar char="•"/>
            </a:pPr>
            <a:r>
              <a:rPr lang="en-AU" dirty="0"/>
              <a:t>You will be able to see the notes; participants will only see slides</a:t>
            </a:r>
          </a:p>
          <a:p>
            <a:pPr marL="171450" indent="-171450">
              <a:buFont typeface="Arial" panose="020B0604020202020204" pitchFamily="34" charset="0"/>
              <a:buChar char="•"/>
            </a:pPr>
            <a:endParaRPr lang="en-AU" dirty="0"/>
          </a:p>
          <a:p>
            <a:r>
              <a:rPr lang="en-AU" dirty="0"/>
              <a:t>Before starting quiz: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Check that participants have a pen and paper at the ready, to write down their answers.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Each correct answer is worth 1 point.</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If playing in teams, remind groups to mute their mic as they discuss their answer, so they don’t accidentally tell other teams.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Remember to speak slowly and clearly, so everyone understands the questions.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Check that everyone is ready before moving on to next question. </a:t>
            </a:r>
          </a:p>
        </p:txBody>
      </p:sp>
      <p:sp>
        <p:nvSpPr>
          <p:cNvPr id="4" name="Slide Number Placeholder 3"/>
          <p:cNvSpPr>
            <a:spLocks noGrp="1"/>
          </p:cNvSpPr>
          <p:nvPr>
            <p:ph type="sldNum" sz="quarter" idx="5"/>
          </p:nvPr>
        </p:nvSpPr>
        <p:spPr/>
        <p:txBody>
          <a:bodyPr/>
          <a:lstStyle/>
          <a:p>
            <a:fld id="{6FF799E7-E1E4-4F18-9ED2-58215F3E7690}" type="slidenum">
              <a:rPr lang="en-AU" smtClean="0"/>
              <a:t>1</a:t>
            </a:fld>
            <a:endParaRPr lang="en-AU"/>
          </a:p>
        </p:txBody>
      </p:sp>
    </p:spTree>
    <p:extLst>
      <p:ext uri="{BB962C8B-B14F-4D97-AF65-F5344CB8AC3E}">
        <p14:creationId xmlns:p14="http://schemas.microsoft.com/office/powerpoint/2010/main" val="1660781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10</a:t>
            </a:fld>
            <a:endParaRPr lang="en-AU"/>
          </a:p>
        </p:txBody>
      </p:sp>
    </p:spTree>
    <p:extLst>
      <p:ext uri="{BB962C8B-B14F-4D97-AF65-F5344CB8AC3E}">
        <p14:creationId xmlns:p14="http://schemas.microsoft.com/office/powerpoint/2010/main" val="919563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11</a:t>
            </a:fld>
            <a:endParaRPr lang="en-AU"/>
          </a:p>
        </p:txBody>
      </p:sp>
    </p:spTree>
    <p:extLst>
      <p:ext uri="{BB962C8B-B14F-4D97-AF65-F5344CB8AC3E}">
        <p14:creationId xmlns:p14="http://schemas.microsoft.com/office/powerpoint/2010/main" val="829063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pPr>
            <a:r>
              <a:rPr lang="en-AU" dirty="0"/>
              <a:t>Down George St, Parramatta, finishing outside the Woolpack Hotel; won by Parramatta</a:t>
            </a:r>
          </a:p>
          <a:p>
            <a:pPr marL="342900" lvl="0" indent="-342900">
              <a:buFont typeface="+mj-lt"/>
              <a:buAutoNum type="arabicPeriod"/>
            </a:pPr>
            <a:r>
              <a:rPr lang="en-AU" dirty="0"/>
              <a:t>He was Australia’s first qualified pilot, gaining aviation Licence No 1 in 1911. </a:t>
            </a:r>
          </a:p>
          <a:p>
            <a:pPr marL="342900" lvl="0" indent="-342900">
              <a:buFont typeface="+mj-lt"/>
              <a:buAutoNum type="arabicPeriod"/>
            </a:pPr>
            <a:r>
              <a:rPr lang="en-AU" dirty="0"/>
              <a:t>A greyhound was taken by a shark</a:t>
            </a:r>
          </a:p>
          <a:p>
            <a:pPr marL="342900" lvl="0" indent="-342900">
              <a:buFont typeface="+mj-lt"/>
              <a:buAutoNum type="arabicPeriod"/>
            </a:pPr>
            <a:r>
              <a:rPr lang="en-AU" dirty="0"/>
              <a:t>Berg’s Hobbies – their motto is “Berg’s Hobbies Empower Your Hobby”.  You can order online to enrich your social isolation with inspired creativity.</a:t>
            </a:r>
          </a:p>
          <a:p>
            <a:pPr marL="342900" indent="-342900">
              <a:lnSpc>
                <a:spcPct val="90000"/>
              </a:lnSpc>
              <a:buFont typeface="+mj-lt"/>
              <a:buAutoNum type="arabicPeriod"/>
            </a:pPr>
            <a:r>
              <a:rPr lang="en-AU" dirty="0"/>
              <a:t>The Australian Arms Hotel – when the Bank of NSW bought the site it agreed to cohabit with the pub while the publican looked for a new location to transfer the license to.  They shared the site on the corner of George and Church for three months;  a bit like having an ATM in the pub, but, in typical Parramatta style, way ahead of its time</a:t>
            </a:r>
          </a:p>
          <a:p>
            <a:pPr marL="342900" indent="-342900">
              <a:lnSpc>
                <a:spcPct val="90000"/>
              </a:lnSpc>
              <a:buFont typeface="+mj-lt"/>
              <a:buAutoNum type="arabicPeriod"/>
            </a:pPr>
            <a:r>
              <a:rPr lang="en-AU" sz="1200" i="1" kern="1200" dirty="0">
                <a:solidFill>
                  <a:schemeClr val="tx1"/>
                </a:solidFill>
                <a:effectLst/>
                <a:latin typeface="+mn-lt"/>
                <a:ea typeface="+mn-ea"/>
                <a:cs typeface="+mn-cs"/>
              </a:rPr>
              <a:t>Cumberland, in 1908.  They hold in interesting record:  they were one of the original nine teams in the NSWRL; they are the shortest-lived team in the history of first-grade rugby league; they had no home ground, and statistically they have the worst record in league, losing seven of their eight matches.  Their colours were blue and gold, just like the more famous Parramatta Eels.</a:t>
            </a:r>
            <a:endParaRPr lang="en-US" sz="1600" dirty="0">
              <a:solidFill>
                <a:srgbClr val="FFFF00"/>
              </a:solidFill>
            </a:endParaRPr>
          </a:p>
          <a:p>
            <a:pPr marL="342900" lvl="0" indent="-342900">
              <a:buFont typeface="+mj-lt"/>
              <a:buAutoNum type="arabicPeriod" startAt="6"/>
            </a:pPr>
            <a:r>
              <a:rPr lang="en-AU" dirty="0"/>
              <a:t>The Queensland Arcade, opened in June 1960.  The London-style arcade was home to the ultra-cool Le Petite Carlton Coffee House, the first continental style café in Parramatta (there was even pavement seating!).  The arcade also housed By Bret’s, a men’s outfitter whose motto was Modern as Tomorrow.  This proved to be prescient;  there was concern at the time that the building’s four storey height and modern façade would loom over Parramatta Park, a fear shared by some regarding recent nearby developments; indeed the Cumberland Argus described it as a “glass palace dominating the city’s park”.  Parramatta in the 21</a:t>
            </a:r>
            <a:r>
              <a:rPr lang="en-AU" baseline="30000" dirty="0"/>
              <a:t>st</a:t>
            </a:r>
            <a:r>
              <a:rPr lang="en-AU" dirty="0"/>
              <a:t> century is very proud of its café culture; but it’s not really anything new. </a:t>
            </a:r>
          </a:p>
          <a:p>
            <a:pPr marL="457200" indent="-457200">
              <a:buFont typeface="+mj-lt"/>
              <a:buAutoNum type="arabicPeriod" startAt="6"/>
            </a:pPr>
            <a:r>
              <a:rPr lang="en-AU" dirty="0"/>
              <a:t>B – he worked on both Telford’s iconic Menai Suspension Bridge and his stone arch bridge over the Severn</a:t>
            </a:r>
          </a:p>
          <a:p>
            <a:pPr marL="457200" indent="-457200">
              <a:buFont typeface="+mj-lt"/>
              <a:buAutoNum type="arabicPeriod" startAt="6"/>
            </a:pPr>
            <a:r>
              <a:rPr lang="en-AU" dirty="0"/>
              <a:t>D – All of the above</a:t>
            </a:r>
          </a:p>
          <a:p>
            <a:pPr marL="457200" indent="-457200">
              <a:buFont typeface="+mj-lt"/>
              <a:buAutoNum type="arabicPeriod" startAt="6"/>
            </a:pPr>
            <a:r>
              <a:rPr lang="en-AU" dirty="0"/>
              <a:t>C - Midget speedboats</a:t>
            </a:r>
          </a:p>
          <a:p>
            <a:endParaRPr lang="en-AU" dirty="0"/>
          </a:p>
        </p:txBody>
      </p:sp>
      <p:sp>
        <p:nvSpPr>
          <p:cNvPr id="4" name="Slide Number Placeholder 3"/>
          <p:cNvSpPr>
            <a:spLocks noGrp="1"/>
          </p:cNvSpPr>
          <p:nvPr>
            <p:ph type="sldNum" sz="quarter" idx="5"/>
          </p:nvPr>
        </p:nvSpPr>
        <p:spPr/>
        <p:txBody>
          <a:bodyPr/>
          <a:lstStyle/>
          <a:p>
            <a:fld id="{6FF799E7-E1E4-4F18-9ED2-58215F3E7690}" type="slidenum">
              <a:rPr lang="en-AU" smtClean="0"/>
              <a:t>12</a:t>
            </a:fld>
            <a:endParaRPr lang="en-AU"/>
          </a:p>
        </p:txBody>
      </p:sp>
    </p:spTree>
    <p:extLst>
      <p:ext uri="{BB962C8B-B14F-4D97-AF65-F5344CB8AC3E}">
        <p14:creationId xmlns:p14="http://schemas.microsoft.com/office/powerpoint/2010/main" val="53600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FF799E7-E1E4-4F18-9ED2-58215F3E7690}" type="slidenum">
              <a:rPr lang="en-AU" smtClean="0"/>
              <a:t>2</a:t>
            </a:fld>
            <a:endParaRPr lang="en-AU"/>
          </a:p>
        </p:txBody>
      </p:sp>
    </p:spTree>
    <p:extLst>
      <p:ext uri="{BB962C8B-B14F-4D97-AF65-F5344CB8AC3E}">
        <p14:creationId xmlns:p14="http://schemas.microsoft.com/office/powerpoint/2010/main" val="2754722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3</a:t>
            </a:fld>
            <a:endParaRPr lang="en-AU"/>
          </a:p>
        </p:txBody>
      </p:sp>
    </p:spTree>
    <p:extLst>
      <p:ext uri="{BB962C8B-B14F-4D97-AF65-F5344CB8AC3E}">
        <p14:creationId xmlns:p14="http://schemas.microsoft.com/office/powerpoint/2010/main" val="257662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4</a:t>
            </a:fld>
            <a:endParaRPr lang="en-AU"/>
          </a:p>
        </p:txBody>
      </p:sp>
    </p:spTree>
    <p:extLst>
      <p:ext uri="{BB962C8B-B14F-4D97-AF65-F5344CB8AC3E}">
        <p14:creationId xmlns:p14="http://schemas.microsoft.com/office/powerpoint/2010/main" val="355149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5</a:t>
            </a:fld>
            <a:endParaRPr lang="en-AU"/>
          </a:p>
        </p:txBody>
      </p:sp>
    </p:spTree>
    <p:extLst>
      <p:ext uri="{BB962C8B-B14F-4D97-AF65-F5344CB8AC3E}">
        <p14:creationId xmlns:p14="http://schemas.microsoft.com/office/powerpoint/2010/main" val="203639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6</a:t>
            </a:fld>
            <a:endParaRPr lang="en-AU"/>
          </a:p>
        </p:txBody>
      </p:sp>
    </p:spTree>
    <p:extLst>
      <p:ext uri="{BB962C8B-B14F-4D97-AF65-F5344CB8AC3E}">
        <p14:creationId xmlns:p14="http://schemas.microsoft.com/office/powerpoint/2010/main" val="77298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7</a:t>
            </a:fld>
            <a:endParaRPr lang="en-AU"/>
          </a:p>
        </p:txBody>
      </p:sp>
    </p:spTree>
    <p:extLst>
      <p:ext uri="{BB962C8B-B14F-4D97-AF65-F5344CB8AC3E}">
        <p14:creationId xmlns:p14="http://schemas.microsoft.com/office/powerpoint/2010/main" val="3084872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8</a:t>
            </a:fld>
            <a:endParaRPr lang="en-AU"/>
          </a:p>
        </p:txBody>
      </p:sp>
    </p:spTree>
    <p:extLst>
      <p:ext uri="{BB962C8B-B14F-4D97-AF65-F5344CB8AC3E}">
        <p14:creationId xmlns:p14="http://schemas.microsoft.com/office/powerpoint/2010/main" val="2503416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F799E7-E1E4-4F18-9ED2-58215F3E7690}" type="slidenum">
              <a:rPr lang="en-AU" smtClean="0"/>
              <a:t>9</a:t>
            </a:fld>
            <a:endParaRPr lang="en-AU"/>
          </a:p>
        </p:txBody>
      </p:sp>
    </p:spTree>
    <p:extLst>
      <p:ext uri="{BB962C8B-B14F-4D97-AF65-F5344CB8AC3E}">
        <p14:creationId xmlns:p14="http://schemas.microsoft.com/office/powerpoint/2010/main" val="4275581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3/14/2021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AB2B7-655D-49AB-B54A-121DB53B5FD9}"/>
              </a:ext>
            </a:extLst>
          </p:cNvPr>
          <p:cNvSpPr>
            <a:spLocks noGrp="1"/>
          </p:cNvSpPr>
          <p:nvPr>
            <p:ph type="ctrTitle"/>
          </p:nvPr>
        </p:nvSpPr>
        <p:spPr/>
        <p:txBody>
          <a:bodyPr>
            <a:normAutofit/>
          </a:bodyPr>
          <a:lstStyle/>
          <a:p>
            <a:r>
              <a:rPr lang="en-AU" sz="7200" b="1" dirty="0">
                <a:solidFill>
                  <a:srgbClr val="FFFF00"/>
                </a:solidFill>
              </a:rPr>
              <a:t>Cool &amp; quirky</a:t>
            </a:r>
          </a:p>
        </p:txBody>
      </p:sp>
      <p:sp>
        <p:nvSpPr>
          <p:cNvPr id="6" name="Subtitle 5">
            <a:extLst>
              <a:ext uri="{FF2B5EF4-FFF2-40B4-BE49-F238E27FC236}">
                <a16:creationId xmlns:a16="http://schemas.microsoft.com/office/drawing/2014/main" id="{66928585-8A2A-4D0C-B323-C4789EA9E4FB}"/>
              </a:ext>
            </a:extLst>
          </p:cNvPr>
          <p:cNvSpPr>
            <a:spLocks noGrp="1"/>
          </p:cNvSpPr>
          <p:nvPr>
            <p:ph type="subTitle" idx="1"/>
          </p:nvPr>
        </p:nvSpPr>
        <p:spPr/>
        <p:txBody>
          <a:bodyPr>
            <a:normAutofit/>
          </a:bodyPr>
          <a:lstStyle/>
          <a:p>
            <a:r>
              <a:rPr lang="en-AU" sz="3200" dirty="0">
                <a:solidFill>
                  <a:srgbClr val="FFFF00"/>
                </a:solidFill>
              </a:rPr>
              <a:t>Parramatta</a:t>
            </a:r>
          </a:p>
        </p:txBody>
      </p:sp>
    </p:spTree>
    <p:extLst>
      <p:ext uri="{BB962C8B-B14F-4D97-AF65-F5344CB8AC3E}">
        <p14:creationId xmlns:p14="http://schemas.microsoft.com/office/powerpoint/2010/main" val="3883230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222423" y="-107434"/>
            <a:ext cx="5683078" cy="1456267"/>
          </a:xfrm>
        </p:spPr>
        <p:txBody>
          <a:bodyPr vert="horz" lIns="91440" tIns="45720" rIns="91440" bIns="45720" rtlCol="0" anchor="ctr">
            <a:normAutofit fontScale="90000"/>
          </a:bodyPr>
          <a:lstStyle/>
          <a:p>
            <a:r>
              <a:rPr lang="en-US" sz="6000" dirty="0">
                <a:solidFill>
                  <a:srgbClr val="FFFF00"/>
                </a:solidFill>
              </a:rPr>
              <a:t>Cool &amp; quirky</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2299" t="16644" r="6083"/>
          <a:stretch/>
        </p:blipFill>
        <p:spPr>
          <a:xfrm>
            <a:off x="7110661" y="866274"/>
            <a:ext cx="4470628" cy="5500973"/>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0" y="2024734"/>
            <a:ext cx="6602136" cy="3542522"/>
          </a:xfrm>
        </p:spPr>
        <p:txBody>
          <a:bodyPr vert="horz" lIns="91440" tIns="45720" rIns="91440" bIns="45720" rtlCol="0" anchor="ctr">
            <a:noAutofit/>
          </a:bodyPr>
          <a:lstStyle/>
          <a:p>
            <a:r>
              <a:rPr lang="en-US" sz="4400" dirty="0">
                <a:solidFill>
                  <a:srgbClr val="FFFF00"/>
                </a:solidFill>
              </a:rPr>
              <a:t>Q9  </a:t>
            </a:r>
          </a:p>
          <a:p>
            <a:pPr lvl="0">
              <a:lnSpc>
                <a:spcPct val="107000"/>
              </a:lnSpc>
            </a:pPr>
            <a:r>
              <a:rPr lang="en-AU"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Byrnes Avenue commemorates the Byrnes family, who contributed to Parramatta in which of the following ways? </a:t>
            </a:r>
          </a:p>
          <a:p>
            <a:pPr marL="685800" lvl="1" indent="-228600">
              <a:lnSpc>
                <a:spcPct val="107000"/>
              </a:lnSpc>
              <a:buClr>
                <a:srgbClr val="FFFF00"/>
              </a:buClr>
              <a:buFont typeface="+mj-lt"/>
              <a:buAutoNum type="alphaLcPeriod"/>
            </a:pPr>
            <a:r>
              <a:rPr lang="en-AU"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Pioneers of steam ferry transport on the Parramatta River</a:t>
            </a:r>
          </a:p>
          <a:p>
            <a:pPr marL="742950" lvl="1" indent="-285750">
              <a:lnSpc>
                <a:spcPct val="107000"/>
              </a:lnSpc>
              <a:buClr>
                <a:srgbClr val="FFFF00"/>
              </a:buClr>
              <a:buFont typeface="+mj-lt"/>
              <a:buAutoNum type="alphaLcPeriod"/>
            </a:pPr>
            <a:r>
              <a:rPr lang="en-AU"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Owned a brewery on Charles Street</a:t>
            </a:r>
          </a:p>
          <a:p>
            <a:pPr marL="742950" lvl="1" indent="-285750">
              <a:lnSpc>
                <a:spcPct val="107000"/>
              </a:lnSpc>
              <a:buClr>
                <a:srgbClr val="FFFF00"/>
              </a:buClr>
              <a:buFont typeface="+mj-lt"/>
              <a:buAutoNum type="alphaLcPeriod"/>
            </a:pPr>
            <a:r>
              <a:rPr lang="en-AU"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AU" sz="2800"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James </a:t>
            </a:r>
            <a:r>
              <a:rPr lang="en-AU"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Byrnes was a politician and  public servant</a:t>
            </a:r>
          </a:p>
          <a:p>
            <a:pPr marL="742950" lvl="1" indent="-285750">
              <a:lnSpc>
                <a:spcPct val="107000"/>
              </a:lnSpc>
              <a:spcAft>
                <a:spcPts val="800"/>
              </a:spcAft>
              <a:buClr>
                <a:srgbClr val="FFFF00"/>
              </a:buClr>
              <a:buFont typeface="+mj-lt"/>
              <a:buAutoNum type="alphaLcPeriod"/>
            </a:pPr>
            <a:r>
              <a:rPr lang="en-AU"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All of the above</a:t>
            </a:r>
          </a:p>
        </p:txBody>
      </p:sp>
    </p:spTree>
    <p:extLst>
      <p:ext uri="{BB962C8B-B14F-4D97-AF65-F5344CB8AC3E}">
        <p14:creationId xmlns:p14="http://schemas.microsoft.com/office/powerpoint/2010/main" val="1475044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247254" y="-824"/>
            <a:ext cx="5219699" cy="1456267"/>
          </a:xfrm>
        </p:spPr>
        <p:txBody>
          <a:bodyPr vert="horz" lIns="91440" tIns="45720" rIns="91440" bIns="45720" rtlCol="0" anchor="ctr">
            <a:normAutofit fontScale="90000"/>
          </a:bodyPr>
          <a:lstStyle/>
          <a:p>
            <a:r>
              <a:rPr lang="en-US" sz="6000" dirty="0">
                <a:solidFill>
                  <a:srgbClr val="FFFF00"/>
                </a:solidFill>
              </a:rPr>
              <a:t>Cool &amp; quirky</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a:blip r:embed="rId3"/>
          <a:srcRect l="9089" r="9089"/>
          <a:stretch/>
        </p:blipFill>
        <p:spPr>
          <a:xfrm>
            <a:off x="6202720" y="872962"/>
            <a:ext cx="5303479" cy="5112075"/>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260059" y="2024734"/>
            <a:ext cx="5835941" cy="3542522"/>
          </a:xfrm>
        </p:spPr>
        <p:txBody>
          <a:bodyPr vert="horz" lIns="91440" tIns="45720" rIns="91440" bIns="45720" rtlCol="0" anchor="ctr">
            <a:noAutofit/>
          </a:bodyPr>
          <a:lstStyle/>
          <a:p>
            <a:r>
              <a:rPr lang="en-US" sz="4400" dirty="0">
                <a:solidFill>
                  <a:srgbClr val="FFFF00"/>
                </a:solidFill>
              </a:rPr>
              <a:t>Q10  </a:t>
            </a:r>
          </a:p>
          <a:p>
            <a:pPr lvl="0">
              <a:lnSpc>
                <a:spcPct val="107000"/>
              </a:lnSpc>
            </a:pPr>
            <a:r>
              <a:rPr lang="en-AU" sz="3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class of boat were first raced on the Parramatta River, in Parramatta Park, in 1956? </a:t>
            </a:r>
          </a:p>
          <a:p>
            <a:pPr marL="971550" lvl="1" indent="-514350">
              <a:lnSpc>
                <a:spcPct val="107000"/>
              </a:lnSpc>
              <a:buClr>
                <a:srgbClr val="FFFF00"/>
              </a:buClr>
              <a:buFont typeface="+mj-lt"/>
              <a:buAutoNum type="alphaLcPeriod"/>
            </a:pPr>
            <a:r>
              <a:rPr lang="en-AU" sz="3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Model yachts</a:t>
            </a:r>
          </a:p>
          <a:p>
            <a:pPr marL="971550" lvl="1" indent="-514350">
              <a:lnSpc>
                <a:spcPct val="107000"/>
              </a:lnSpc>
              <a:buClr>
                <a:srgbClr val="FFFF00"/>
              </a:buClr>
              <a:buFont typeface="+mj-lt"/>
              <a:buAutoNum type="alphaLcPeriod"/>
            </a:pPr>
            <a:r>
              <a:rPr lang="en-AU" sz="3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NS14 skiffs</a:t>
            </a:r>
          </a:p>
          <a:p>
            <a:pPr marL="971550" lvl="1" indent="-514350">
              <a:lnSpc>
                <a:spcPct val="107000"/>
              </a:lnSpc>
              <a:buClr>
                <a:srgbClr val="FFFF00"/>
              </a:buClr>
              <a:buFont typeface="+mj-lt"/>
              <a:buAutoNum type="alphaLcPeriod"/>
            </a:pPr>
            <a:r>
              <a:rPr lang="en-AU" sz="3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Midget speedboats</a:t>
            </a:r>
          </a:p>
          <a:p>
            <a:pPr marL="971550" lvl="1" indent="-514350">
              <a:lnSpc>
                <a:spcPct val="107000"/>
              </a:lnSpc>
              <a:buClr>
                <a:srgbClr val="FFFF00"/>
              </a:buClr>
              <a:buFont typeface="+mj-lt"/>
              <a:buAutoNum type="alphaLcPeriod"/>
            </a:pPr>
            <a:r>
              <a:rPr lang="en-AU" sz="3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Sculls</a:t>
            </a:r>
          </a:p>
        </p:txBody>
      </p:sp>
      <p:sp>
        <p:nvSpPr>
          <p:cNvPr id="2" name="Rectangle 1">
            <a:extLst>
              <a:ext uri="{FF2B5EF4-FFF2-40B4-BE49-F238E27FC236}">
                <a16:creationId xmlns:a16="http://schemas.microsoft.com/office/drawing/2014/main" id="{8DCF0154-A74E-4FA4-9CF2-2230743487A3}"/>
              </a:ext>
            </a:extLst>
          </p:cNvPr>
          <p:cNvSpPr/>
          <p:nvPr/>
        </p:nvSpPr>
        <p:spPr>
          <a:xfrm>
            <a:off x="7687733" y="3420918"/>
            <a:ext cx="1411111" cy="3157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12A2283D-85F4-4A73-A8B8-1601B394A1A8}"/>
              </a:ext>
            </a:extLst>
          </p:cNvPr>
          <p:cNvSpPr/>
          <p:nvPr/>
        </p:nvSpPr>
        <p:spPr>
          <a:xfrm>
            <a:off x="6286502" y="4795935"/>
            <a:ext cx="1849792" cy="2146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45110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685801" y="166850"/>
            <a:ext cx="10131425" cy="1456267"/>
          </a:xfrm>
        </p:spPr>
        <p:txBody>
          <a:bodyPr vert="horz" lIns="91440" tIns="45720" rIns="91440" bIns="45720" rtlCol="0" anchor="ctr">
            <a:normAutofit/>
          </a:bodyPr>
          <a:lstStyle/>
          <a:p>
            <a:pPr>
              <a:lnSpc>
                <a:spcPct val="90000"/>
              </a:lnSpc>
            </a:pPr>
            <a:r>
              <a:rPr lang="en-US" sz="5400" dirty="0">
                <a:solidFill>
                  <a:srgbClr val="FFFF00"/>
                </a:solidFill>
              </a:rPr>
              <a:t>Cool &amp; quirky </a:t>
            </a:r>
            <a:r>
              <a:rPr lang="en-US" sz="5400" dirty="0">
                <a:solidFill>
                  <a:srgbClr val="FFFF00"/>
                </a:solidFill>
                <a:latin typeface="+mn-lt"/>
              </a:rPr>
              <a:t>- answers</a:t>
            </a:r>
            <a:r>
              <a:rPr lang="en-US" sz="3300" dirty="0"/>
              <a:t/>
            </a:r>
            <a:br>
              <a:rPr lang="en-US" sz="3300" dirty="0"/>
            </a:br>
            <a:endParaRPr lang="en-US" sz="3300" dirty="0"/>
          </a:p>
        </p:txBody>
      </p:sp>
      <p:sp>
        <p:nvSpPr>
          <p:cNvPr id="16" name="Content Placeholder 15">
            <a:extLst>
              <a:ext uri="{FF2B5EF4-FFF2-40B4-BE49-F238E27FC236}">
                <a16:creationId xmlns:a16="http://schemas.microsoft.com/office/drawing/2014/main" id="{65F59BF5-37E3-486C-A56E-48973B02795B}"/>
              </a:ext>
            </a:extLst>
          </p:cNvPr>
          <p:cNvSpPr>
            <a:spLocks noGrp="1"/>
          </p:cNvSpPr>
          <p:nvPr>
            <p:ph sz="half" idx="1"/>
          </p:nvPr>
        </p:nvSpPr>
        <p:spPr>
          <a:xfrm>
            <a:off x="471055" y="1063689"/>
            <a:ext cx="11502771" cy="6549894"/>
          </a:xfrm>
        </p:spPr>
        <p:txBody>
          <a:bodyPr numCol="2">
            <a:noAutofit/>
          </a:bodyPr>
          <a:lstStyle/>
          <a:p>
            <a:pPr marL="457200" lvl="0" indent="-457200">
              <a:buClr>
                <a:srgbClr val="FFFF00"/>
              </a:buClr>
              <a:buFont typeface="+mj-lt"/>
              <a:buAutoNum type="arabicPeriod"/>
            </a:pPr>
            <a:r>
              <a:rPr lang="en-AU" sz="2400" dirty="0">
                <a:solidFill>
                  <a:srgbClr val="FFFF00"/>
                </a:solidFill>
              </a:rPr>
              <a:t>Down George St, Parramatta, finishing outside the Woolpack Hotel; won by Parramatta</a:t>
            </a:r>
          </a:p>
          <a:p>
            <a:pPr marL="457200" lvl="0" indent="-457200">
              <a:buClr>
                <a:srgbClr val="FFFF00"/>
              </a:buClr>
              <a:buFont typeface="+mj-lt"/>
              <a:buAutoNum type="arabicPeriod"/>
            </a:pPr>
            <a:r>
              <a:rPr lang="en-AU" sz="2400" dirty="0">
                <a:solidFill>
                  <a:srgbClr val="FFFF00"/>
                </a:solidFill>
              </a:rPr>
              <a:t>He was Australia’s first qualified pilot, gaining aviation Licence No 1 in 1911. </a:t>
            </a:r>
          </a:p>
          <a:p>
            <a:pPr marL="457200" lvl="0" indent="-457200">
              <a:buClr>
                <a:srgbClr val="FFFF00"/>
              </a:buClr>
              <a:buFont typeface="+mj-lt"/>
              <a:buAutoNum type="arabicPeriod"/>
            </a:pPr>
            <a:r>
              <a:rPr lang="en-AU" sz="2400" dirty="0">
                <a:solidFill>
                  <a:srgbClr val="FFFF00"/>
                </a:solidFill>
              </a:rPr>
              <a:t>A greyhound was taken by a shark</a:t>
            </a:r>
          </a:p>
          <a:p>
            <a:pPr marL="457200" lvl="0" indent="-457200">
              <a:buClr>
                <a:srgbClr val="FFFF00"/>
              </a:buClr>
              <a:buFont typeface="+mj-lt"/>
              <a:buAutoNum type="arabicPeriod"/>
            </a:pPr>
            <a:r>
              <a:rPr lang="en-AU" sz="2400" dirty="0">
                <a:solidFill>
                  <a:srgbClr val="FFFF00"/>
                </a:solidFill>
              </a:rPr>
              <a:t>Berg’s Hobbies – their motto is “Berg’s Hobbies Empower Your Hobby”.  You can order online to enrich your social isolation with inspired creativity</a:t>
            </a:r>
          </a:p>
          <a:p>
            <a:pPr marL="457200" indent="-457200">
              <a:buClr>
                <a:srgbClr val="FFFF00"/>
              </a:buClr>
              <a:buFont typeface="+mj-lt"/>
              <a:buAutoNum type="arabicPeriod"/>
            </a:pPr>
            <a:endParaRPr lang="en-AU" sz="2400" dirty="0">
              <a:solidFill>
                <a:srgbClr val="FFFF00"/>
              </a:solidFill>
            </a:endParaRPr>
          </a:p>
          <a:p>
            <a:pPr marL="457200" indent="-457200">
              <a:buClr>
                <a:srgbClr val="FFFF00"/>
              </a:buClr>
              <a:buFont typeface="+mj-lt"/>
              <a:buAutoNum type="arabicPeriod"/>
            </a:pPr>
            <a:endParaRPr lang="en-AU" sz="2400" dirty="0">
              <a:solidFill>
                <a:srgbClr val="FFFF00"/>
              </a:solidFill>
            </a:endParaRPr>
          </a:p>
          <a:p>
            <a:pPr marL="457200" indent="-457200">
              <a:buClr>
                <a:srgbClr val="FFFF00"/>
              </a:buClr>
              <a:buFont typeface="+mj-lt"/>
              <a:buAutoNum type="arabicPeriod"/>
            </a:pPr>
            <a:endParaRPr lang="en-AU" sz="2400" dirty="0">
              <a:solidFill>
                <a:srgbClr val="FFFF00"/>
              </a:solidFill>
            </a:endParaRPr>
          </a:p>
          <a:p>
            <a:pPr marL="457200" indent="-457200">
              <a:buClr>
                <a:srgbClr val="FFFF00"/>
              </a:buClr>
              <a:buFont typeface="+mj-lt"/>
              <a:buAutoNum type="arabicPeriod"/>
            </a:pPr>
            <a:endParaRPr lang="en-AU" sz="2400" dirty="0">
              <a:solidFill>
                <a:srgbClr val="FFFF00"/>
              </a:solidFill>
            </a:endParaRPr>
          </a:p>
          <a:p>
            <a:pPr marL="457200" indent="-457200">
              <a:buClr>
                <a:srgbClr val="FFFF00"/>
              </a:buClr>
              <a:buFont typeface="+mj-lt"/>
              <a:buAutoNum type="arabicPeriod"/>
            </a:pPr>
            <a:r>
              <a:rPr lang="en-AU" sz="2400" dirty="0">
                <a:solidFill>
                  <a:srgbClr val="FFFF00"/>
                </a:solidFill>
              </a:rPr>
              <a:t>The Australian Arms Hotel – when the Bank of NSW bought the site it agreed to cohabit with the pub while the publican looked for a new location to transfer the license to.  </a:t>
            </a:r>
            <a:endParaRPr lang="en-US" sz="2400" dirty="0">
              <a:solidFill>
                <a:srgbClr val="FFFF00"/>
              </a:solidFill>
            </a:endParaRPr>
          </a:p>
          <a:p>
            <a:pPr marL="457200" lvl="0" indent="-457200">
              <a:buClr>
                <a:srgbClr val="FFFF00"/>
              </a:buClr>
              <a:buFont typeface="+mj-lt"/>
              <a:buAutoNum type="arabicPeriod"/>
            </a:pPr>
            <a:r>
              <a:rPr lang="en-AU" sz="2400" i="1" dirty="0">
                <a:solidFill>
                  <a:srgbClr val="FFFF00"/>
                </a:solidFill>
              </a:rPr>
              <a:t>Cumberland, in 1908. </a:t>
            </a:r>
          </a:p>
          <a:p>
            <a:pPr marL="457200" lvl="0" indent="-457200">
              <a:buClr>
                <a:srgbClr val="FFFF00"/>
              </a:buClr>
              <a:buFont typeface="+mj-lt"/>
              <a:buAutoNum type="arabicPeriod"/>
            </a:pPr>
            <a:r>
              <a:rPr lang="en-AU" sz="2400" dirty="0">
                <a:solidFill>
                  <a:srgbClr val="FFFF00"/>
                </a:solidFill>
              </a:rPr>
              <a:t>The Queensland Arcade, opened in June 1960. </a:t>
            </a:r>
          </a:p>
          <a:p>
            <a:pPr marL="457200" lvl="0" indent="-457200">
              <a:buClr>
                <a:srgbClr val="FFFF00"/>
              </a:buClr>
              <a:buFont typeface="+mj-lt"/>
              <a:buAutoNum type="arabicPeriod"/>
            </a:pPr>
            <a:r>
              <a:rPr lang="en-AU" sz="2400" dirty="0">
                <a:solidFill>
                  <a:srgbClr val="FFFF00"/>
                </a:solidFill>
              </a:rPr>
              <a:t>B – he worked on both Telford’s iconic Menai Suspension Bridge and his stone arch bridge over the Severn</a:t>
            </a:r>
          </a:p>
          <a:p>
            <a:pPr marL="457200" indent="-457200">
              <a:buClr>
                <a:srgbClr val="FFFF00"/>
              </a:buClr>
              <a:buFont typeface="+mj-lt"/>
              <a:buAutoNum type="arabicPeriod"/>
            </a:pPr>
            <a:r>
              <a:rPr lang="en-AU" sz="2400" dirty="0">
                <a:solidFill>
                  <a:srgbClr val="FFFF00"/>
                </a:solidFill>
              </a:rPr>
              <a:t>D – All of the above</a:t>
            </a:r>
          </a:p>
          <a:p>
            <a:pPr marL="457200" indent="-457200">
              <a:buClr>
                <a:srgbClr val="FFFF00"/>
              </a:buClr>
              <a:buFont typeface="+mj-lt"/>
              <a:buAutoNum type="arabicPeriod"/>
            </a:pPr>
            <a:r>
              <a:rPr lang="en-AU" sz="2400" dirty="0">
                <a:solidFill>
                  <a:srgbClr val="FFFF00"/>
                </a:solidFill>
              </a:rPr>
              <a:t>C – Midget speedboats</a:t>
            </a:r>
            <a:endParaRPr lang="en-AU" sz="2400" dirty="0">
              <a:solidFill>
                <a:srgbClr val="FFFF00"/>
              </a:solidFill>
              <a:ea typeface="Calibri" panose="020F0502020204030204" pitchFamily="34" charset="0"/>
            </a:endParaRPr>
          </a:p>
        </p:txBody>
      </p:sp>
    </p:spTree>
    <p:extLst>
      <p:ext uri="{BB962C8B-B14F-4D97-AF65-F5344CB8AC3E}">
        <p14:creationId xmlns:p14="http://schemas.microsoft.com/office/powerpoint/2010/main" val="241062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E505C1-ED4A-457A-B0C1-F16A419EBDC0}"/>
              </a:ext>
            </a:extLst>
          </p:cNvPr>
          <p:cNvSpPr>
            <a:spLocks noGrp="1"/>
          </p:cNvSpPr>
          <p:nvPr>
            <p:ph type="title"/>
          </p:nvPr>
        </p:nvSpPr>
        <p:spPr>
          <a:xfrm>
            <a:off x="685801" y="-316092"/>
            <a:ext cx="5219699" cy="1586204"/>
          </a:xfrm>
        </p:spPr>
        <p:txBody>
          <a:bodyPr vert="horz" lIns="91440" tIns="45720" rIns="91440" bIns="45720" rtlCol="0" anchor="ctr">
            <a:normAutofit/>
          </a:bodyPr>
          <a:lstStyle/>
          <a:p>
            <a:r>
              <a:rPr lang="en-US" sz="5400" dirty="0" err="1">
                <a:solidFill>
                  <a:srgbClr val="FFFF00"/>
                </a:solidFill>
              </a:rPr>
              <a:t>WHo</a:t>
            </a:r>
            <a:r>
              <a:rPr lang="en-US" sz="5400" dirty="0">
                <a:solidFill>
                  <a:srgbClr val="FFFF00"/>
                </a:solidFill>
              </a:rPr>
              <a:t> AM I?</a:t>
            </a:r>
          </a:p>
        </p:txBody>
      </p:sp>
      <p:sp>
        <p:nvSpPr>
          <p:cNvPr id="11" name="Text Placeholder 10">
            <a:extLst>
              <a:ext uri="{FF2B5EF4-FFF2-40B4-BE49-F238E27FC236}">
                <a16:creationId xmlns:a16="http://schemas.microsoft.com/office/drawing/2014/main" id="{F6465548-0B6B-47A4-853F-987DB6BFBF31}"/>
              </a:ext>
            </a:extLst>
          </p:cNvPr>
          <p:cNvSpPr>
            <a:spLocks noGrp="1"/>
          </p:cNvSpPr>
          <p:nvPr>
            <p:ph type="body" sz="half" idx="2"/>
          </p:nvPr>
        </p:nvSpPr>
        <p:spPr>
          <a:xfrm>
            <a:off x="354563" y="1165865"/>
            <a:ext cx="7344459" cy="5402425"/>
          </a:xfrm>
        </p:spPr>
        <p:txBody>
          <a:bodyPr vert="horz" lIns="91440" tIns="45720" rIns="91440" bIns="45720" rtlCol="0" anchor="ctr">
            <a:noAutofit/>
          </a:bodyPr>
          <a:lstStyle/>
          <a:p>
            <a:pPr marL="342900" lvl="0" indent="-342900">
              <a:buClr>
                <a:srgbClr val="FFFF00"/>
              </a:buClr>
              <a:buFont typeface="+mj-lt"/>
              <a:buAutoNum type="arabicPeriod"/>
            </a:pPr>
            <a:r>
              <a:rPr lang="en-AU" sz="1800" dirty="0">
                <a:solidFill>
                  <a:srgbClr val="FFFF00"/>
                </a:solidFill>
              </a:rPr>
              <a:t>Controversy due to escalating costs and concerns over the quality of facilities dogged my construction</a:t>
            </a:r>
          </a:p>
          <a:p>
            <a:pPr marL="342900" lvl="0" indent="-342900">
              <a:buClr>
                <a:srgbClr val="FFFF00"/>
              </a:buClr>
              <a:buFont typeface="+mj-lt"/>
              <a:buAutoNum type="arabicPeriod"/>
            </a:pPr>
            <a:r>
              <a:rPr lang="en-AU" sz="1800" dirty="0">
                <a:solidFill>
                  <a:srgbClr val="FFFF00"/>
                </a:solidFill>
              </a:rPr>
              <a:t>I am a popular site for corporate events</a:t>
            </a:r>
          </a:p>
          <a:p>
            <a:pPr marL="342900" lvl="0" indent="-342900">
              <a:buClr>
                <a:srgbClr val="FFFF00"/>
              </a:buClr>
              <a:buFont typeface="+mj-lt"/>
              <a:buAutoNum type="arabicPeriod"/>
            </a:pPr>
            <a:r>
              <a:rPr lang="en-AU" sz="1800" dirty="0">
                <a:solidFill>
                  <a:srgbClr val="FFFF00"/>
                </a:solidFill>
              </a:rPr>
              <a:t>I am located on a site that was once a Government Reserve</a:t>
            </a:r>
          </a:p>
          <a:p>
            <a:pPr marL="342900" lvl="0" indent="-342900">
              <a:buClr>
                <a:srgbClr val="FFFF00"/>
              </a:buClr>
              <a:buFont typeface="+mj-lt"/>
              <a:buAutoNum type="arabicPeriod"/>
            </a:pPr>
            <a:r>
              <a:rPr lang="en-AU" sz="1800" dirty="0">
                <a:solidFill>
                  <a:srgbClr val="FFFF00"/>
                </a:solidFill>
              </a:rPr>
              <a:t>For many years my site was a popular swimming facility </a:t>
            </a:r>
          </a:p>
          <a:p>
            <a:pPr marL="342900" lvl="0" indent="-342900">
              <a:buClr>
                <a:srgbClr val="FFFF00"/>
              </a:buClr>
              <a:buFont typeface="+mj-lt"/>
              <a:buAutoNum type="arabicPeriod"/>
            </a:pPr>
            <a:r>
              <a:rPr lang="en-AU" sz="1800" dirty="0">
                <a:solidFill>
                  <a:srgbClr val="FFFF00"/>
                </a:solidFill>
              </a:rPr>
              <a:t>Later it was used as retail space and a council vehicle depot</a:t>
            </a:r>
          </a:p>
          <a:p>
            <a:pPr marL="342900" lvl="0" indent="-342900">
              <a:buClr>
                <a:srgbClr val="FFFF00"/>
              </a:buClr>
              <a:buFont typeface="+mj-lt"/>
              <a:buAutoNum type="arabicPeriod"/>
            </a:pPr>
            <a:r>
              <a:rPr lang="en-AU" sz="1800" dirty="0">
                <a:solidFill>
                  <a:srgbClr val="FFFF00"/>
                </a:solidFill>
              </a:rPr>
              <a:t>I was opened in 1988 by Barry Unsworth, as part of the Bicentenary Programme, with Prime Minister Bob Hawke in attendance</a:t>
            </a:r>
          </a:p>
          <a:p>
            <a:pPr marL="342900" lvl="0" indent="-342900">
              <a:buClr>
                <a:srgbClr val="FFFF00"/>
              </a:buClr>
              <a:buFont typeface="+mj-lt"/>
              <a:buAutoNum type="arabicPeriod"/>
            </a:pPr>
            <a:r>
              <a:rPr lang="en-AU" sz="1800" dirty="0">
                <a:solidFill>
                  <a:srgbClr val="FFFF00"/>
                </a:solidFill>
              </a:rPr>
              <a:t>I went through a period of decline in the 1990s, with a revival at the start of the new millennium</a:t>
            </a:r>
          </a:p>
          <a:p>
            <a:pPr marL="342900" lvl="0" indent="-342900">
              <a:buClr>
                <a:srgbClr val="FFFF00"/>
              </a:buClr>
              <a:buFont typeface="+mj-lt"/>
              <a:buAutoNum type="arabicPeriod"/>
            </a:pPr>
            <a:r>
              <a:rPr lang="en-AU" sz="1800" dirty="0">
                <a:solidFill>
                  <a:srgbClr val="FFFF00"/>
                </a:solidFill>
              </a:rPr>
              <a:t>My original name was the Parramatta Cultural Centre</a:t>
            </a:r>
          </a:p>
          <a:p>
            <a:pPr marL="342900" lvl="0" indent="-342900">
              <a:buClr>
                <a:srgbClr val="FFFF00"/>
              </a:buClr>
              <a:buFont typeface="+mj-lt"/>
              <a:buAutoNum type="arabicPeriod"/>
            </a:pPr>
            <a:r>
              <a:rPr lang="en-AU" sz="1800" dirty="0">
                <a:solidFill>
                  <a:srgbClr val="FFFF00"/>
                </a:solidFill>
              </a:rPr>
              <a:t>I am home to Form Dance, the National Theatre of Parramatta, Beyond the Square and the Dance Makers Collective</a:t>
            </a:r>
          </a:p>
          <a:p>
            <a:pPr marL="342900" lvl="0" indent="-342900">
              <a:buClr>
                <a:srgbClr val="FFFF00"/>
              </a:buClr>
              <a:buFont typeface="+mj-lt"/>
              <a:buAutoNum type="arabicPeriod"/>
            </a:pPr>
            <a:r>
              <a:rPr lang="en-AU" sz="1800" dirty="0">
                <a:solidFill>
                  <a:srgbClr val="FFFF00"/>
                </a:solidFill>
              </a:rPr>
              <a:t>My facilities include a 700 seat theatre, a 200 seat performance space, a 100 seat recital room and open air courtyard and a fully licensed foyer/function space</a:t>
            </a:r>
          </a:p>
          <a:p>
            <a:pPr lvl="0">
              <a:buClr>
                <a:srgbClr val="FFFF00"/>
              </a:buClr>
            </a:pPr>
            <a:endParaRPr lang="en-AU" sz="2000" dirty="0">
              <a:solidFill>
                <a:srgbClr val="FFFF00"/>
              </a:solidFill>
            </a:endParaRPr>
          </a:p>
        </p:txBody>
      </p:sp>
      <p:pic>
        <p:nvPicPr>
          <p:cNvPr id="13" name="Content Placeholder 12">
            <a:extLst>
              <a:ext uri="{FF2B5EF4-FFF2-40B4-BE49-F238E27FC236}">
                <a16:creationId xmlns:a16="http://schemas.microsoft.com/office/drawing/2014/main" id="{DF305E11-15DE-4244-94F9-FD9B4A83E3BA}"/>
              </a:ext>
            </a:extLst>
          </p:cNvPr>
          <p:cNvPicPr>
            <a:picLocks noGrp="1" noChangeAspect="1"/>
          </p:cNvPicPr>
          <p:nvPr>
            <p:ph idx="1"/>
          </p:nvPr>
        </p:nvPicPr>
        <p:blipFill>
          <a:blip r:embed="rId2"/>
          <a:srcRect l="36573" r="36573"/>
          <a:stretch/>
        </p:blipFill>
        <p:spPr>
          <a:xfrm>
            <a:off x="7567126" y="671807"/>
            <a:ext cx="4078773" cy="4667212"/>
          </a:xfrm>
          <a:prstGeom prst="rect">
            <a:avLst/>
          </a:prstGeom>
          <a:ln>
            <a:noFill/>
          </a:ln>
          <a:effectLst>
            <a:softEdge rad="112500"/>
          </a:effectLst>
        </p:spPr>
      </p:pic>
      <p:sp>
        <p:nvSpPr>
          <p:cNvPr id="14" name="TextBox 13">
            <a:extLst>
              <a:ext uri="{FF2B5EF4-FFF2-40B4-BE49-F238E27FC236}">
                <a16:creationId xmlns:a16="http://schemas.microsoft.com/office/drawing/2014/main" id="{32D72B95-6FD5-494B-A40C-6B0F2DB8FF29}"/>
              </a:ext>
            </a:extLst>
          </p:cNvPr>
          <p:cNvSpPr txBox="1"/>
          <p:nvPr/>
        </p:nvSpPr>
        <p:spPr>
          <a:xfrm>
            <a:off x="7270047" y="5663682"/>
            <a:ext cx="4910666" cy="707886"/>
          </a:xfrm>
          <a:prstGeom prst="rect">
            <a:avLst/>
          </a:prstGeom>
          <a:noFill/>
        </p:spPr>
        <p:txBody>
          <a:bodyPr wrap="square" rtlCol="0">
            <a:spAutoFit/>
          </a:bodyPr>
          <a:lstStyle/>
          <a:p>
            <a:pPr algn="ctr"/>
            <a:r>
              <a:rPr lang="en-AU" sz="4000">
                <a:solidFill>
                  <a:srgbClr val="FFFF00"/>
                </a:solidFill>
              </a:rPr>
              <a:t>Riverside Theatres</a:t>
            </a:r>
            <a:endParaRPr lang="en-AU" sz="4000" dirty="0">
              <a:solidFill>
                <a:srgbClr val="FFFF00"/>
              </a:solidFill>
            </a:endParaRPr>
          </a:p>
        </p:txBody>
      </p:sp>
    </p:spTree>
    <p:extLst>
      <p:ext uri="{BB962C8B-B14F-4D97-AF65-F5344CB8AC3E}">
        <p14:creationId xmlns:p14="http://schemas.microsoft.com/office/powerpoint/2010/main" val="324681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685801" y="609600"/>
            <a:ext cx="5219699" cy="1456267"/>
          </a:xfrm>
        </p:spPr>
        <p:txBody>
          <a:bodyPr vert="horz" lIns="91440" tIns="45720" rIns="91440" bIns="45720" rtlCol="0" anchor="ctr">
            <a:normAutofit fontScale="90000"/>
          </a:bodyPr>
          <a:lstStyle/>
          <a:p>
            <a:r>
              <a:rPr lang="en-US" sz="6000" dirty="0">
                <a:solidFill>
                  <a:srgbClr val="FFFF00"/>
                </a:solidFill>
              </a:rPr>
              <a:t>Cool &amp; quirky</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a:blip r:embed="rId3"/>
          <a:srcRect l="22983" r="22983"/>
          <a:stretch/>
        </p:blipFill>
        <p:spPr>
          <a:xfrm>
            <a:off x="6198830" y="864877"/>
            <a:ext cx="5447070" cy="5250425"/>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685802" y="2024734"/>
            <a:ext cx="5219698" cy="3542522"/>
          </a:xfrm>
        </p:spPr>
        <p:txBody>
          <a:bodyPr vert="horz" lIns="91440" tIns="45720" rIns="91440" bIns="45720" rtlCol="0" anchor="ctr">
            <a:noAutofit/>
          </a:bodyPr>
          <a:lstStyle/>
          <a:p>
            <a:r>
              <a:rPr lang="en-US" sz="4400" dirty="0">
                <a:solidFill>
                  <a:srgbClr val="FFFF00"/>
                </a:solidFill>
              </a:rPr>
              <a:t>Q1  </a:t>
            </a:r>
          </a:p>
          <a:p>
            <a:r>
              <a:rPr lang="en-AU"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Where was the first horse race in the colony run and which horse, appropriately, won it?</a:t>
            </a:r>
            <a:endParaRPr lang="en-US" sz="4400" dirty="0">
              <a:solidFill>
                <a:srgbClr val="FFFF00"/>
              </a:solidFill>
            </a:endParaRPr>
          </a:p>
        </p:txBody>
      </p:sp>
    </p:spTree>
    <p:extLst>
      <p:ext uri="{BB962C8B-B14F-4D97-AF65-F5344CB8AC3E}">
        <p14:creationId xmlns:p14="http://schemas.microsoft.com/office/powerpoint/2010/main" val="3679519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685801" y="609600"/>
            <a:ext cx="5219699" cy="1456267"/>
          </a:xfrm>
        </p:spPr>
        <p:txBody>
          <a:bodyPr vert="horz" lIns="91440" tIns="45720" rIns="91440" bIns="45720" rtlCol="0" anchor="ctr">
            <a:normAutofit fontScale="90000"/>
          </a:bodyPr>
          <a:lstStyle/>
          <a:p>
            <a:r>
              <a:rPr lang="en-US" sz="6000" dirty="0">
                <a:solidFill>
                  <a:srgbClr val="FFFF00"/>
                </a:solidFill>
              </a:rPr>
              <a:t>Cool &amp; quirky</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rotWithShape="1">
          <a:blip r:embed="rId3"/>
          <a:srcRect l="15764" r="15764" b="4961"/>
          <a:stretch/>
        </p:blipFill>
        <p:spPr>
          <a:xfrm>
            <a:off x="6198830" y="864878"/>
            <a:ext cx="5447070" cy="5004077"/>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685802" y="2024734"/>
            <a:ext cx="5219698" cy="3542522"/>
          </a:xfrm>
        </p:spPr>
        <p:txBody>
          <a:bodyPr vert="horz" lIns="91440" tIns="45720" rIns="91440" bIns="45720" rtlCol="0" anchor="ctr">
            <a:noAutofit/>
          </a:bodyPr>
          <a:lstStyle/>
          <a:p>
            <a:r>
              <a:rPr lang="en-US" sz="4400" dirty="0">
                <a:solidFill>
                  <a:srgbClr val="FFFF00"/>
                </a:solidFill>
              </a:rPr>
              <a:t>Q2  </a:t>
            </a:r>
          </a:p>
          <a:p>
            <a:r>
              <a:rPr lang="en-AU"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was Billy Hart famous for?</a:t>
            </a:r>
            <a:endParaRPr lang="en-US" sz="4400" dirty="0">
              <a:solidFill>
                <a:srgbClr val="FFFF00"/>
              </a:solidFill>
            </a:endParaRPr>
          </a:p>
        </p:txBody>
      </p:sp>
    </p:spTree>
    <p:extLst>
      <p:ext uri="{BB962C8B-B14F-4D97-AF65-F5344CB8AC3E}">
        <p14:creationId xmlns:p14="http://schemas.microsoft.com/office/powerpoint/2010/main" val="2143089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685801" y="391486"/>
            <a:ext cx="5219699" cy="1456267"/>
          </a:xfrm>
        </p:spPr>
        <p:txBody>
          <a:bodyPr vert="horz" lIns="91440" tIns="45720" rIns="91440" bIns="45720" rtlCol="0" anchor="ctr">
            <a:normAutofit fontScale="90000"/>
          </a:bodyPr>
          <a:lstStyle/>
          <a:p>
            <a:r>
              <a:rPr lang="en-US" sz="6000" dirty="0">
                <a:solidFill>
                  <a:srgbClr val="FFFF00"/>
                </a:solidFill>
              </a:rPr>
              <a:t>Cool &amp; quirky</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a:blip r:embed="rId3"/>
          <a:srcRect l="11096" r="11096"/>
          <a:stretch/>
        </p:blipFill>
        <p:spPr>
          <a:xfrm>
            <a:off x="6198830" y="864877"/>
            <a:ext cx="5447070" cy="5250425"/>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685802" y="2024734"/>
            <a:ext cx="5219698" cy="3542522"/>
          </a:xfrm>
        </p:spPr>
        <p:txBody>
          <a:bodyPr vert="horz" lIns="91440" tIns="45720" rIns="91440" bIns="45720" rtlCol="0" anchor="ctr">
            <a:noAutofit/>
          </a:bodyPr>
          <a:lstStyle/>
          <a:p>
            <a:r>
              <a:rPr lang="en-US" sz="4400" dirty="0">
                <a:solidFill>
                  <a:srgbClr val="FFFF00"/>
                </a:solidFill>
              </a:rPr>
              <a:t>Q3  </a:t>
            </a:r>
          </a:p>
          <a:p>
            <a:r>
              <a:rPr lang="en-AU" sz="3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Local greyhound trainers once trained their dogs by tying them to the back of a rowboat and swimming them down the Parramatta River; why did they stop using this training method?</a:t>
            </a:r>
            <a:endParaRPr lang="en-US" sz="3600" dirty="0">
              <a:solidFill>
                <a:srgbClr val="FFFF00"/>
              </a:solidFill>
            </a:endParaRPr>
          </a:p>
        </p:txBody>
      </p:sp>
    </p:spTree>
    <p:extLst>
      <p:ext uri="{BB962C8B-B14F-4D97-AF65-F5344CB8AC3E}">
        <p14:creationId xmlns:p14="http://schemas.microsoft.com/office/powerpoint/2010/main" val="2521429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685801" y="251247"/>
            <a:ext cx="5219699" cy="1456267"/>
          </a:xfrm>
        </p:spPr>
        <p:txBody>
          <a:bodyPr vert="horz" lIns="91440" tIns="45720" rIns="91440" bIns="45720" rtlCol="0" anchor="ctr">
            <a:normAutofit fontScale="90000"/>
          </a:bodyPr>
          <a:lstStyle/>
          <a:p>
            <a:r>
              <a:rPr lang="en-US" sz="6000" dirty="0">
                <a:solidFill>
                  <a:srgbClr val="FFFF00"/>
                </a:solidFill>
              </a:rPr>
              <a:t>Cool &amp; quirky</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a:blip r:embed="rId3"/>
          <a:srcRect l="20792" r="20792"/>
          <a:stretch/>
        </p:blipFill>
        <p:spPr>
          <a:xfrm>
            <a:off x="6198830" y="864877"/>
            <a:ext cx="5447070" cy="5250425"/>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685802" y="2024734"/>
            <a:ext cx="5219698" cy="3542522"/>
          </a:xfrm>
        </p:spPr>
        <p:txBody>
          <a:bodyPr vert="horz" lIns="91440" tIns="45720" rIns="91440" bIns="45720" rtlCol="0" anchor="ctr">
            <a:noAutofit/>
          </a:bodyPr>
          <a:lstStyle/>
          <a:p>
            <a:r>
              <a:rPr lang="en-US" sz="4400" dirty="0">
                <a:solidFill>
                  <a:srgbClr val="FFFF00"/>
                </a:solidFill>
              </a:rPr>
              <a:t>Q4  </a:t>
            </a:r>
          </a:p>
          <a:p>
            <a:r>
              <a:rPr lang="en-AU" sz="3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specialist hobby store opened in 1958, specialising in model trains, and has since traded from seven different locations in Parramatta?</a:t>
            </a:r>
            <a:endParaRPr lang="en-US" sz="3600" dirty="0">
              <a:solidFill>
                <a:srgbClr val="FFFF00"/>
              </a:solidFill>
            </a:endParaRPr>
          </a:p>
        </p:txBody>
      </p:sp>
    </p:spTree>
    <p:extLst>
      <p:ext uri="{BB962C8B-B14F-4D97-AF65-F5344CB8AC3E}">
        <p14:creationId xmlns:p14="http://schemas.microsoft.com/office/powerpoint/2010/main" val="1477096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685801" y="448959"/>
            <a:ext cx="5219699" cy="1456267"/>
          </a:xfrm>
        </p:spPr>
        <p:txBody>
          <a:bodyPr vert="horz" lIns="91440" tIns="45720" rIns="91440" bIns="45720" rtlCol="0" anchor="ctr">
            <a:normAutofit fontScale="90000"/>
          </a:bodyPr>
          <a:lstStyle/>
          <a:p>
            <a:r>
              <a:rPr lang="en-US" sz="6000" dirty="0">
                <a:solidFill>
                  <a:srgbClr val="FFFF00"/>
                </a:solidFill>
              </a:rPr>
              <a:t>Cool &amp; quirky</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198830" y="1735678"/>
            <a:ext cx="5653102" cy="3641539"/>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685802" y="2024734"/>
            <a:ext cx="5414747" cy="3542522"/>
          </a:xfrm>
        </p:spPr>
        <p:txBody>
          <a:bodyPr vert="horz" lIns="91440" tIns="45720" rIns="91440" bIns="45720" rtlCol="0" anchor="ctr">
            <a:noAutofit/>
          </a:bodyPr>
          <a:lstStyle/>
          <a:p>
            <a:r>
              <a:rPr lang="en-US" sz="4400" dirty="0">
                <a:solidFill>
                  <a:srgbClr val="FFFF00"/>
                </a:solidFill>
              </a:rPr>
              <a:t>Q5  </a:t>
            </a:r>
          </a:p>
          <a:p>
            <a:r>
              <a:rPr lang="en-AU"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 1874 you could down a schooner while withdrawing the money from the bank to pay for it from which Hotel?</a:t>
            </a:r>
            <a:endParaRPr lang="en-US" sz="4400" dirty="0">
              <a:solidFill>
                <a:srgbClr val="FFFF00"/>
              </a:solidFill>
            </a:endParaRPr>
          </a:p>
        </p:txBody>
      </p:sp>
    </p:spTree>
    <p:extLst>
      <p:ext uri="{BB962C8B-B14F-4D97-AF65-F5344CB8AC3E}">
        <p14:creationId xmlns:p14="http://schemas.microsoft.com/office/powerpoint/2010/main" val="3299628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685801" y="609600"/>
            <a:ext cx="5219699" cy="1456267"/>
          </a:xfrm>
        </p:spPr>
        <p:txBody>
          <a:bodyPr vert="horz" lIns="91440" tIns="45720" rIns="91440" bIns="45720" rtlCol="0" anchor="ctr">
            <a:normAutofit fontScale="90000"/>
          </a:bodyPr>
          <a:lstStyle/>
          <a:p>
            <a:r>
              <a:rPr lang="en-US" sz="6000" dirty="0">
                <a:solidFill>
                  <a:srgbClr val="FFFF00"/>
                </a:solidFill>
              </a:rPr>
              <a:t>Cool &amp; quirky</a:t>
            </a:r>
            <a:r>
              <a:rPr lang="en-US" sz="3600" dirty="0"/>
              <a:t/>
            </a:r>
            <a:br>
              <a:rPr lang="en-US" sz="3600" dirty="0"/>
            </a:br>
            <a:endParaRPr lang="en-US" sz="3600" dirty="0"/>
          </a:p>
        </p:txBody>
      </p:sp>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685802" y="2024734"/>
            <a:ext cx="5764159" cy="3542522"/>
          </a:xfrm>
        </p:spPr>
        <p:txBody>
          <a:bodyPr vert="horz" lIns="91440" tIns="45720" rIns="91440" bIns="45720" rtlCol="0" anchor="ctr">
            <a:noAutofit/>
          </a:bodyPr>
          <a:lstStyle/>
          <a:p>
            <a:r>
              <a:rPr lang="en-US" sz="4400" dirty="0">
                <a:solidFill>
                  <a:srgbClr val="FFFF00"/>
                </a:solidFill>
              </a:rPr>
              <a:t>Q6  </a:t>
            </a:r>
          </a:p>
          <a:p>
            <a:r>
              <a:rPr lang="en-AU"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was Parramatta’s first Rugby </a:t>
            </a:r>
            <a:r>
              <a:rPr lang="en-AU" sz="4400" dirty="0">
                <a:solidFill>
                  <a:srgbClr val="FFFF00"/>
                </a:solidFill>
                <a:latin typeface="Calibri" panose="020F0502020204030204" pitchFamily="34" charset="0"/>
                <a:ea typeface="Calibri" panose="020F0502020204030204" pitchFamily="34" charset="0"/>
                <a:cs typeface="Times New Roman" panose="02020603050405020304" pitchFamily="18" charset="0"/>
              </a:rPr>
              <a:t>L</a:t>
            </a:r>
            <a:r>
              <a:rPr lang="en-AU"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eague team called and what year was it formed?</a:t>
            </a:r>
            <a:endParaRPr lang="en-US" sz="4400" dirty="0">
              <a:solidFill>
                <a:srgbClr val="FFFF00"/>
              </a:solidFill>
            </a:endParaRPr>
          </a:p>
        </p:txBody>
      </p:sp>
      <p:pic>
        <p:nvPicPr>
          <p:cNvPr id="2" name="Picture Placeholder 1"/>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54" t="-29064" r="774" b="-25000"/>
          <a:stretch/>
        </p:blipFill>
        <p:spPr>
          <a:xfrm>
            <a:off x="6517977" y="1167068"/>
            <a:ext cx="5378246" cy="4847304"/>
          </a:xfrm>
          <a:prstGeom prst="rect">
            <a:avLst/>
          </a:prstGeom>
          <a:ln>
            <a:noFill/>
          </a:ln>
          <a:effectLst>
            <a:softEdge rad="112500"/>
          </a:effectLst>
        </p:spPr>
      </p:pic>
    </p:spTree>
    <p:extLst>
      <p:ext uri="{BB962C8B-B14F-4D97-AF65-F5344CB8AC3E}">
        <p14:creationId xmlns:p14="http://schemas.microsoft.com/office/powerpoint/2010/main" val="171421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546101" y="115320"/>
            <a:ext cx="5359400" cy="1456267"/>
          </a:xfrm>
        </p:spPr>
        <p:txBody>
          <a:bodyPr vert="horz" lIns="91440" tIns="45720" rIns="91440" bIns="45720" rtlCol="0" anchor="ctr">
            <a:normAutofit fontScale="90000"/>
          </a:bodyPr>
          <a:lstStyle/>
          <a:p>
            <a:r>
              <a:rPr lang="en-US" sz="6000" dirty="0">
                <a:solidFill>
                  <a:srgbClr val="FFFF00"/>
                </a:solidFill>
              </a:rPr>
              <a:t>Cool &amp; quirky</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a:blip r:embed="rId3"/>
          <a:srcRect l="17580" r="17580"/>
          <a:stretch/>
        </p:blipFill>
        <p:spPr>
          <a:xfrm>
            <a:off x="6198830" y="864877"/>
            <a:ext cx="5447070" cy="5250425"/>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546100" y="2024734"/>
            <a:ext cx="5652730" cy="3542522"/>
          </a:xfrm>
        </p:spPr>
        <p:txBody>
          <a:bodyPr vert="horz" lIns="91440" tIns="45720" rIns="91440" bIns="45720" rtlCol="0" anchor="ctr">
            <a:noAutofit/>
          </a:bodyPr>
          <a:lstStyle/>
          <a:p>
            <a:r>
              <a:rPr lang="en-US" sz="4400" dirty="0">
                <a:solidFill>
                  <a:srgbClr val="FFFF00"/>
                </a:solidFill>
              </a:rPr>
              <a:t>Q7  </a:t>
            </a:r>
          </a:p>
          <a:p>
            <a:r>
              <a:rPr lang="en-AU"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centrally located, small shopping precinct provided Parramatta’s first taste of hip modern living?</a:t>
            </a:r>
            <a:endParaRPr lang="en-US" sz="4400" dirty="0">
              <a:solidFill>
                <a:srgbClr val="FFFF00"/>
              </a:solidFill>
            </a:endParaRPr>
          </a:p>
        </p:txBody>
      </p:sp>
    </p:spTree>
    <p:extLst>
      <p:ext uri="{BB962C8B-B14F-4D97-AF65-F5344CB8AC3E}">
        <p14:creationId xmlns:p14="http://schemas.microsoft.com/office/powerpoint/2010/main" val="701650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E8C4A6A-BEBD-45AC-BC2E-3B9D01F4993E}"/>
              </a:ext>
            </a:extLst>
          </p:cNvPr>
          <p:cNvSpPr>
            <a:spLocks noGrp="1"/>
          </p:cNvSpPr>
          <p:nvPr>
            <p:ph type="title"/>
          </p:nvPr>
        </p:nvSpPr>
        <p:spPr>
          <a:xfrm>
            <a:off x="610300" y="-36353"/>
            <a:ext cx="5219699" cy="1456267"/>
          </a:xfrm>
        </p:spPr>
        <p:txBody>
          <a:bodyPr vert="horz" lIns="91440" tIns="45720" rIns="91440" bIns="45720" rtlCol="0" anchor="ctr">
            <a:normAutofit fontScale="90000"/>
          </a:bodyPr>
          <a:lstStyle/>
          <a:p>
            <a:r>
              <a:rPr lang="en-US" sz="6000" dirty="0">
                <a:solidFill>
                  <a:srgbClr val="FFFF00"/>
                </a:solidFill>
              </a:rPr>
              <a:t>Cool &amp; quirky</a:t>
            </a:r>
            <a:r>
              <a:rPr lang="en-US" sz="3600" dirty="0"/>
              <a:t/>
            </a:r>
            <a:br>
              <a:rPr lang="en-US" sz="3600" dirty="0"/>
            </a:br>
            <a:endParaRPr lang="en-US" sz="3600" dirty="0"/>
          </a:p>
        </p:txBody>
      </p:sp>
      <p:pic>
        <p:nvPicPr>
          <p:cNvPr id="15" name="Picture Placeholder 14">
            <a:extLst>
              <a:ext uri="{FF2B5EF4-FFF2-40B4-BE49-F238E27FC236}">
                <a16:creationId xmlns:a16="http://schemas.microsoft.com/office/drawing/2014/main" id="{0A966700-A75B-4E2A-9802-CE75D1C5880F}"/>
              </a:ext>
            </a:extLst>
          </p:cNvPr>
          <p:cNvPicPr>
            <a:picLocks noGrp="1" noChangeAspect="1"/>
          </p:cNvPicPr>
          <p:nvPr>
            <p:ph type="pic" idx="1"/>
          </p:nvPr>
        </p:nvPicPr>
        <p:blipFill rotWithShape="1">
          <a:blip r:embed="rId3"/>
          <a:srcRect t="4275" b="22313"/>
          <a:stretch/>
        </p:blipFill>
        <p:spPr>
          <a:xfrm>
            <a:off x="6443808" y="1101012"/>
            <a:ext cx="5202091" cy="5014290"/>
          </a:xfrm>
          <a:prstGeom prst="rect">
            <a:avLst/>
          </a:prstGeom>
          <a:ln>
            <a:noFill/>
          </a:ln>
          <a:effectLst>
            <a:softEdge rad="112500"/>
          </a:effectLst>
        </p:spPr>
      </p:pic>
      <p:sp>
        <p:nvSpPr>
          <p:cNvPr id="13" name="Text Placeholder 12">
            <a:extLst>
              <a:ext uri="{FF2B5EF4-FFF2-40B4-BE49-F238E27FC236}">
                <a16:creationId xmlns:a16="http://schemas.microsoft.com/office/drawing/2014/main" id="{705C6C1F-F003-43F9-97AF-FECDDA7459D5}"/>
              </a:ext>
            </a:extLst>
          </p:cNvPr>
          <p:cNvSpPr>
            <a:spLocks noGrp="1"/>
          </p:cNvSpPr>
          <p:nvPr>
            <p:ph type="body" sz="half" idx="2"/>
          </p:nvPr>
        </p:nvSpPr>
        <p:spPr>
          <a:xfrm>
            <a:off x="612396" y="2024734"/>
            <a:ext cx="5586434" cy="3542522"/>
          </a:xfrm>
        </p:spPr>
        <p:txBody>
          <a:bodyPr vert="horz" lIns="91440" tIns="45720" rIns="91440" bIns="45720" rtlCol="0" anchor="ctr">
            <a:noAutofit/>
          </a:bodyPr>
          <a:lstStyle/>
          <a:p>
            <a:r>
              <a:rPr lang="en-US" sz="4400" dirty="0">
                <a:solidFill>
                  <a:srgbClr val="FFFF00"/>
                </a:solidFill>
              </a:rPr>
              <a:t>Q8 </a:t>
            </a:r>
          </a:p>
          <a:p>
            <a:pPr lvl="0">
              <a:lnSpc>
                <a:spcPct val="107000"/>
              </a:lnSpc>
            </a:pPr>
            <a:r>
              <a:rPr lang="en-AU"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Before coming to New South Wales, which great engineer did David Lennox, builder of Parramatta’s iconic bridge, work for?  </a:t>
            </a:r>
          </a:p>
          <a:p>
            <a:pPr marL="971550" lvl="1" indent="-514350">
              <a:lnSpc>
                <a:spcPct val="107000"/>
              </a:lnSpc>
              <a:buClr>
                <a:srgbClr val="FFFF00"/>
              </a:buClr>
              <a:buFont typeface="+mj-lt"/>
              <a:buAutoNum type="alphaLcPeriod"/>
            </a:pPr>
            <a:r>
              <a:rPr lang="en-AU"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Isambard Kingdom Brunel</a:t>
            </a:r>
          </a:p>
          <a:p>
            <a:pPr marL="971550" lvl="1" indent="-514350">
              <a:lnSpc>
                <a:spcPct val="107000"/>
              </a:lnSpc>
              <a:buClr>
                <a:srgbClr val="FFFF00"/>
              </a:buClr>
              <a:buFont typeface="+mj-lt"/>
              <a:buAutoNum type="alphaLcPeriod"/>
            </a:pPr>
            <a:r>
              <a:rPr lang="en-AU"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Thomas Telford</a:t>
            </a:r>
          </a:p>
          <a:p>
            <a:pPr marL="971550" lvl="1" indent="-514350">
              <a:lnSpc>
                <a:spcPct val="107000"/>
              </a:lnSpc>
              <a:buClr>
                <a:srgbClr val="FFFF00"/>
              </a:buClr>
              <a:buFont typeface="+mj-lt"/>
              <a:buAutoNum type="alphaLcPeriod"/>
            </a:pPr>
            <a:r>
              <a:rPr lang="en-AU"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John A Roebling</a:t>
            </a:r>
          </a:p>
          <a:p>
            <a:pPr marL="971550" lvl="1" indent="-514350">
              <a:lnSpc>
                <a:spcPct val="107000"/>
              </a:lnSpc>
              <a:spcAft>
                <a:spcPts val="800"/>
              </a:spcAft>
              <a:buClr>
                <a:srgbClr val="FFFF00"/>
              </a:buClr>
              <a:buFont typeface="+mj-lt"/>
              <a:buAutoNum type="alphaLcPeriod"/>
            </a:pPr>
            <a:r>
              <a:rPr lang="en-AU"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None of the above</a:t>
            </a:r>
          </a:p>
        </p:txBody>
      </p:sp>
    </p:spTree>
    <p:extLst>
      <p:ext uri="{BB962C8B-B14F-4D97-AF65-F5344CB8AC3E}">
        <p14:creationId xmlns:p14="http://schemas.microsoft.com/office/powerpoint/2010/main" val="2536859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{A783B17D-9AC6-4625-B751-37AA45A6D39F}tf03457452</Template>
  <TotalTime>314</TotalTime>
  <Words>1097</Words>
  <Application>Microsoft Office PowerPoint</Application>
  <PresentationFormat>Widescreen</PresentationFormat>
  <Paragraphs>108</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Celestial</vt:lpstr>
      <vt:lpstr>Cool &amp; quirky</vt:lpstr>
      <vt:lpstr>Cool &amp; quirky </vt:lpstr>
      <vt:lpstr>Cool &amp; quirky </vt:lpstr>
      <vt:lpstr>Cool &amp; quirky </vt:lpstr>
      <vt:lpstr>Cool &amp; quirky </vt:lpstr>
      <vt:lpstr>Cool &amp; quirky </vt:lpstr>
      <vt:lpstr>Cool &amp; quirky </vt:lpstr>
      <vt:lpstr>Cool &amp; quirky </vt:lpstr>
      <vt:lpstr>Cool &amp; quirky </vt:lpstr>
      <vt:lpstr>Cool &amp; quirky </vt:lpstr>
      <vt:lpstr>Cool &amp; quirky </vt:lpstr>
      <vt:lpstr>Cool &amp; quirky - answers </vt:lpstr>
      <vt:lpstr>WHo AM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Arts &amp; culture</dc:title>
  <dc:creator>Sasa Kennedy</dc:creator>
  <cp:lastModifiedBy>Rebecca Falzon</cp:lastModifiedBy>
  <cp:revision>26</cp:revision>
  <dcterms:created xsi:type="dcterms:W3CDTF">2020-12-14T22:43:03Z</dcterms:created>
  <dcterms:modified xsi:type="dcterms:W3CDTF">2021-03-14T00:53:26Z</dcterms:modified>
</cp:coreProperties>
</file>