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56" r:id="rId3"/>
    <p:sldId id="263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2" r:id="rId13"/>
    <p:sldId id="2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39FC"/>
    <a:srgbClr val="0624BA"/>
    <a:srgbClr val="0010A8"/>
    <a:srgbClr val="0012C0"/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 autoAdjust="0"/>
    <p:restoredTop sz="74763" autoAdjust="0"/>
  </p:normalViewPr>
  <p:slideViewPr>
    <p:cSldViewPr snapToGrid="0">
      <p:cViewPr varScale="1">
        <p:scale>
          <a:sx n="74" d="100"/>
          <a:sy n="74" d="100"/>
        </p:scale>
        <p:origin x="12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D48F7-6105-495D-9A35-BC999AE9858A}" type="datetimeFigureOut">
              <a:rPr lang="en-AU" smtClean="0"/>
              <a:t>14/03/2021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799E7-E1E4-4F18-9ED2-58215F3E76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9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411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3268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en-AU" sz="13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Early days answers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year and month was Parramatta settled by colonists?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November 1788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Parramatta was chosen as the second mainland settlement because: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&amp; B - It was considered safer than Sydney because it was further from the reach of enemy warships; the land was more fertile; Governor Phillip acknowledged the land was occupied by the </a:t>
            </a:r>
            <a:r>
              <a:rPr lang="en-AU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Darug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people when exploring the area in April 1788, prior to settlement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was thought to be safer than Sydney (being away from the coast)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had more fertile soils than Sydney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had no occupants – was considered terra nullius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&amp; B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Who, known as the flogging parson, was also the resident chaplain of the district of Parramatta?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Samuel Marsden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was the first institution to inhabit the first three storey building in the colony called?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Female Orphan School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was given the first land grant in the colony and what was it called? 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James Ruse; Experiment Farm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famous private school was the first in the colony and has occupied four different sites in Parramatta?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Kings School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en-US" sz="1100" dirty="0" smtClean="0">
                <a:solidFill>
                  <a:srgbClr val="FFFF00"/>
                </a:solidFill>
              </a:rPr>
              <a:t>Which young </a:t>
            </a:r>
            <a:r>
              <a:rPr lang="en-US" sz="1100" dirty="0" err="1" smtClean="0">
                <a:solidFill>
                  <a:srgbClr val="FFFF00"/>
                </a:solidFill>
              </a:rPr>
              <a:t>Darug</a:t>
            </a:r>
            <a:r>
              <a:rPr lang="en-US" sz="1100" dirty="0" smtClean="0">
                <a:solidFill>
                  <a:srgbClr val="FFFF00"/>
                </a:solidFill>
              </a:rPr>
              <a:t> man befriended Governor Arthur Phillip and guided his expedition to the Hawkesbury? </a:t>
            </a:r>
            <a:r>
              <a:rPr lang="en-US" sz="1100" i="1" dirty="0" err="1" smtClean="0">
                <a:solidFill>
                  <a:srgbClr val="FFFF00"/>
                </a:solidFill>
              </a:rPr>
              <a:t>Baludarri</a:t>
            </a:r>
            <a:endParaRPr lang="en-US" sz="1100" dirty="0" smtClean="0">
              <a:solidFill>
                <a:srgbClr val="FFFF00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en-AU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were female convicts housed? 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Female Factory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famously argumentative man is credited with establishing the wool industry in New South Wales? 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Macarthur, though his wife Elizabeth should be given more of</a:t>
            </a: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credit as she managed his farms during the long periods he was absent in Britain.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A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was the first Government Farm located? </a:t>
            </a:r>
            <a:r>
              <a:rPr lang="en-A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Parramatta Park is today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Only first answer of each participants count – no second guesses!</a:t>
            </a:r>
          </a:p>
          <a:p>
            <a:endParaRPr lang="en-AU" dirty="0"/>
          </a:p>
          <a:p>
            <a:r>
              <a:rPr lang="en-AU" dirty="0"/>
              <a:t>Scale of marks:  </a:t>
            </a:r>
          </a:p>
          <a:p>
            <a:r>
              <a:rPr lang="en-AU" dirty="0"/>
              <a:t>If correct after 1 clue – 10 points</a:t>
            </a:r>
          </a:p>
          <a:p>
            <a:r>
              <a:rPr lang="en-AU" dirty="0"/>
              <a:t>If correct after 2 clues – 9 points</a:t>
            </a:r>
          </a:p>
          <a:p>
            <a:r>
              <a:rPr lang="en-AU" dirty="0"/>
              <a:t>If correct after 3 clues – 8 points</a:t>
            </a:r>
          </a:p>
          <a:p>
            <a:r>
              <a:rPr lang="en-AU" dirty="0"/>
              <a:t>If correct after 4 clues – 7 points</a:t>
            </a:r>
          </a:p>
          <a:p>
            <a:r>
              <a:rPr lang="en-AU" dirty="0"/>
              <a:t>If correct after 5 clues – 6 points</a:t>
            </a:r>
          </a:p>
          <a:p>
            <a:r>
              <a:rPr lang="en-AU" dirty="0"/>
              <a:t>If correct after 6 clues – 5 points</a:t>
            </a:r>
          </a:p>
          <a:p>
            <a:r>
              <a:rPr lang="en-AU" dirty="0"/>
              <a:t>If correct after 7 clues – 4 points</a:t>
            </a:r>
          </a:p>
          <a:p>
            <a:r>
              <a:rPr lang="en-AU" dirty="0"/>
              <a:t>If correct after 8 clues – 3 points</a:t>
            </a:r>
          </a:p>
          <a:p>
            <a:r>
              <a:rPr lang="en-AU" dirty="0"/>
              <a:t>If correct after 9 clues – 2 points</a:t>
            </a:r>
          </a:p>
          <a:p>
            <a:r>
              <a:rPr lang="en-AU" dirty="0"/>
              <a:t>If correct after 10 clues – 1 point</a:t>
            </a:r>
          </a:p>
          <a:p>
            <a:endParaRPr lang="en-AU" dirty="0"/>
          </a:p>
          <a:p>
            <a:r>
              <a:rPr lang="en-AU" dirty="0"/>
              <a:t>Or, for a less competitive contest, the first person to get the answer right scores 5 points.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6144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039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4678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166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3955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1325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0652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2847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0151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4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.jp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7.jp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8.tif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0.jp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Early days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Colonial 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484791"/>
            <a:ext cx="3979205" cy="14533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8797" y="2261420"/>
            <a:ext cx="4702695" cy="363793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 </a:t>
            </a:r>
          </a:p>
          <a:p>
            <a:r>
              <a:rPr lang="en-US" sz="4400" dirty="0">
                <a:solidFill>
                  <a:srgbClr val="FFFF00"/>
                </a:solidFill>
              </a:rPr>
              <a:t>Which famously argumentative man is credited with establishing the wool industry in New South Wales?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6"/>
          <a:srcRect l="13027" t="16037" r="13006" b="9929"/>
          <a:stretch/>
        </p:blipFill>
        <p:spPr>
          <a:xfrm>
            <a:off x="6699384" y="833457"/>
            <a:ext cx="4413379" cy="5306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714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4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178" y="2261420"/>
            <a:ext cx="4002936" cy="363793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</a:t>
            </a:r>
          </a:p>
          <a:p>
            <a:r>
              <a:rPr lang="en-US" sz="4400" dirty="0">
                <a:solidFill>
                  <a:srgbClr val="FFFF00"/>
                </a:solidFill>
              </a:rPr>
              <a:t>Where in Parramatta was the first Government Farm located?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17255" t="11976" r="17255" b="13528"/>
          <a:stretch/>
        </p:blipFill>
        <p:spPr>
          <a:xfrm>
            <a:off x="5767635" y="1455292"/>
            <a:ext cx="5759969" cy="4144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12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Early days - answers</a:t>
            </a:r>
            <a:r>
              <a:rPr lang="en-US" sz="3300" dirty="0"/>
              <a:t/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5" y="1560948"/>
            <a:ext cx="11399519" cy="5066138"/>
          </a:xfrm>
        </p:spPr>
        <p:txBody>
          <a:bodyPr numCol="2">
            <a:normAutofit/>
          </a:bodyPr>
          <a:lstStyle/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November 1788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D - Both A &amp; B.  </a:t>
            </a:r>
            <a:r>
              <a:rPr lang="en-US" sz="2400" i="1" dirty="0">
                <a:solidFill>
                  <a:srgbClr val="FFFF00"/>
                </a:solidFill>
              </a:rPr>
              <a:t>It was further from the reach of enemy warships; the land was more fertile; Governor Phillip acknowledged the land was occupied by the </a:t>
            </a:r>
            <a:r>
              <a:rPr lang="en-US" sz="2400" i="1" dirty="0" err="1">
                <a:solidFill>
                  <a:srgbClr val="FFFF00"/>
                </a:solidFill>
              </a:rPr>
              <a:t>Darug</a:t>
            </a:r>
            <a:r>
              <a:rPr lang="en-US" sz="2400" i="1" dirty="0">
                <a:solidFill>
                  <a:srgbClr val="FFFF00"/>
                </a:solidFill>
              </a:rPr>
              <a:t> people when exploring the area prior to settlement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Samuel Marsden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The Female Orphan School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James Ruse; Experiment Farm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The Kings School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endParaRPr lang="en-US" sz="2400" dirty="0">
              <a:solidFill>
                <a:srgbClr val="FFFF00"/>
              </a:solidFill>
            </a:endParaRPr>
          </a:p>
          <a:p>
            <a:pPr marL="45720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 err="1" smtClean="0">
                <a:solidFill>
                  <a:srgbClr val="FFFF00"/>
                </a:solidFill>
              </a:rPr>
              <a:t>Baludarri</a:t>
            </a:r>
            <a:endParaRPr lang="en-AU" sz="2400" dirty="0">
              <a:solidFill>
                <a:srgbClr val="FFFF00"/>
              </a:solidFill>
              <a:ea typeface="Calibri" panose="020F0502020204030204" pitchFamily="34" charset="0"/>
            </a:endParaRPr>
          </a:p>
          <a:p>
            <a:pPr marL="45720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  <a:ea typeface="Calibri" panose="020F0502020204030204" pitchFamily="34" charset="0"/>
              </a:rPr>
              <a:t>The Female Factory</a:t>
            </a:r>
          </a:p>
          <a:p>
            <a:pPr marL="45720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  <a:ea typeface="Calibri" panose="020F0502020204030204" pitchFamily="34" charset="0"/>
              </a:rPr>
              <a:t>John Macarthur, </a:t>
            </a:r>
            <a:r>
              <a:rPr lang="en-AU" sz="2400" i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though his wife Elizabeth should be given more of</a:t>
            </a:r>
            <a:r>
              <a:rPr lang="en-AU" sz="2400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credit as she managed his farms during the long periods he was absent in Britain.</a:t>
            </a:r>
          </a:p>
          <a:p>
            <a:pPr marL="457200" indent="-4572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 Parramatta Park is today</a:t>
            </a:r>
            <a:endParaRPr lang="en-US" sz="2400" dirty="0">
              <a:solidFill>
                <a:srgbClr val="FFFF00"/>
              </a:solidFill>
            </a:endParaRP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22974"/>
            <a:ext cx="3979205" cy="14533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  <a:latin typeface="+mn-lt"/>
              </a:rPr>
              <a:t>WHAT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456" y="1200728"/>
            <a:ext cx="6317672" cy="5421746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My foundation stone was laid in 1797… or maybe 1799; it’s disputed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I was originally built of local bricks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In 1807 Governor Bligh complained that I remained unfinished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My clock is one of the oldest functioning timepieces in Australia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In the middle of the 19</a:t>
            </a:r>
            <a:r>
              <a:rPr lang="en-US" sz="2400" baseline="30000" dirty="0">
                <a:solidFill>
                  <a:srgbClr val="FFFF00"/>
                </a:solidFill>
              </a:rPr>
              <a:t>th</a:t>
            </a:r>
            <a:r>
              <a:rPr lang="en-US" sz="2400" dirty="0">
                <a:solidFill>
                  <a:srgbClr val="FFFF00"/>
                </a:solidFill>
              </a:rPr>
              <a:t> century I was damaged by a fierce storm and funds were raised for my rebuilding, which was done in sandstone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Significant architects to work on my modifications include James </a:t>
            </a:r>
            <a:r>
              <a:rPr lang="en-US" sz="2400" dirty="0" err="1">
                <a:solidFill>
                  <a:srgbClr val="FFFF00"/>
                </a:solidFill>
              </a:rPr>
              <a:t>Houison</a:t>
            </a:r>
            <a:r>
              <a:rPr lang="en-US" sz="2400" dirty="0">
                <a:solidFill>
                  <a:srgbClr val="FFFF00"/>
                </a:solidFill>
              </a:rPr>
              <a:t> and Cyril </a:t>
            </a:r>
            <a:r>
              <a:rPr lang="en-US" sz="2400" dirty="0" err="1">
                <a:solidFill>
                  <a:srgbClr val="FFFF00"/>
                </a:solidFill>
              </a:rPr>
              <a:t>Blacket</a:t>
            </a:r>
            <a:endParaRPr lang="en-US" sz="2400" dirty="0">
              <a:solidFill>
                <a:srgbClr val="FFFF00"/>
              </a:solidFill>
            </a:endParaRP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I was added to the State Heritage Register in 2010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My font was a gift from New Zealand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My Sunday services are held in English, Cantonese, Mandarin and Persian</a:t>
            </a:r>
          </a:p>
          <a:p>
            <a:pPr marL="342900" lvl="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My towers were designed by a governor’s wife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504" y="724963"/>
            <a:ext cx="3929072" cy="5102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7010877" y="5931743"/>
            <a:ext cx="4459564" cy="510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AU" sz="4400" dirty="0">
                <a:solidFill>
                  <a:srgbClr val="FFFF00"/>
                </a:solidFill>
              </a:rPr>
              <a:t>St Johns Cathedral</a:t>
            </a:r>
          </a:p>
        </p:txBody>
      </p:sp>
    </p:spTree>
    <p:extLst>
      <p:ext uri="{BB962C8B-B14F-4D97-AF65-F5344CB8AC3E}">
        <p14:creationId xmlns:p14="http://schemas.microsoft.com/office/powerpoint/2010/main" val="173429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F6A9299-1D12-47E2-9DD4-03342553C4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5400" dirty="0">
                <a:solidFill>
                  <a:srgbClr val="FFFF00"/>
                </a:solidFill>
              </a:rPr>
              <a:t/>
            </a:r>
            <a:br>
              <a:rPr lang="en-US" sz="5400" dirty="0">
                <a:solidFill>
                  <a:srgbClr val="FFFF00"/>
                </a:solidFill>
              </a:rPr>
            </a:b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1" y="2142067"/>
            <a:ext cx="5219699" cy="36491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US" sz="4400" dirty="0">
                <a:solidFill>
                  <a:srgbClr val="FFFF00"/>
                </a:solidFill>
              </a:rPr>
              <a:t>In what year and month was Parramatta settled by colonists? </a:t>
            </a:r>
          </a:p>
        </p:txBody>
      </p:sp>
      <p:pic>
        <p:nvPicPr>
          <p:cNvPr id="15" name="Picture Placeholder 14" descr="A picture containing old, group, room&#10;&#10;Description automatically generated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12998" r="7376" b="-2"/>
          <a:stretch/>
        </p:blipFill>
        <p:spPr>
          <a:xfrm>
            <a:off x="6198830" y="759165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977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F6A9299-1D12-47E2-9DD4-03342553C4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34116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8431" y="1403927"/>
            <a:ext cx="5447069" cy="5024582"/>
          </a:xfr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r>
              <a:rPr lang="en-US" sz="6400" dirty="0">
                <a:solidFill>
                  <a:srgbClr val="FFFF00"/>
                </a:solidFill>
              </a:rPr>
              <a:t>Q2  </a:t>
            </a:r>
          </a:p>
          <a:p>
            <a:r>
              <a:rPr lang="en-US" sz="6400" dirty="0">
                <a:solidFill>
                  <a:srgbClr val="FFFF00"/>
                </a:solidFill>
              </a:rPr>
              <a:t>Parramatta was chosen as the second mainland settlement because: </a:t>
            </a:r>
          </a:p>
          <a:p>
            <a:pPr marL="799200" lvl="2" indent="-342000">
              <a:buClr>
                <a:srgbClr val="FFFF00"/>
              </a:buClr>
              <a:buFont typeface="+mj-lt"/>
              <a:buAutoNum type="alphaLcPeriod"/>
            </a:pPr>
            <a:r>
              <a:rPr lang="en-US" sz="6200" dirty="0">
                <a:solidFill>
                  <a:srgbClr val="FFFF00"/>
                </a:solidFill>
              </a:rPr>
              <a:t>It was thought to be safer than Sydney </a:t>
            </a:r>
          </a:p>
          <a:p>
            <a:pPr marL="799200" lvl="2" indent="-342000">
              <a:buClr>
                <a:srgbClr val="FFFF00"/>
              </a:buClr>
              <a:buFont typeface="+mj-lt"/>
              <a:buAutoNum type="alphaLcPeriod"/>
            </a:pPr>
            <a:r>
              <a:rPr lang="en-US" sz="6200" dirty="0">
                <a:solidFill>
                  <a:srgbClr val="FFFF00"/>
                </a:solidFill>
              </a:rPr>
              <a:t>It had more fertile soils than Sydney</a:t>
            </a:r>
          </a:p>
          <a:p>
            <a:pPr marL="799200" lvl="2" indent="-342000">
              <a:buClr>
                <a:srgbClr val="FFFF00"/>
              </a:buClr>
              <a:buFont typeface="+mj-lt"/>
              <a:buAutoNum type="alphaLcPeriod"/>
            </a:pPr>
            <a:r>
              <a:rPr lang="en-US" sz="6200" dirty="0">
                <a:solidFill>
                  <a:srgbClr val="FFFF00"/>
                </a:solidFill>
              </a:rPr>
              <a:t>It had no occupants – was considered terra nullius</a:t>
            </a:r>
          </a:p>
          <a:p>
            <a:pPr marL="799200" lvl="2" indent="-342000">
              <a:buClr>
                <a:srgbClr val="FFFF00"/>
              </a:buClr>
              <a:buFont typeface="+mj-lt"/>
              <a:buAutoNum type="alphaLcPeriod"/>
            </a:pPr>
            <a:r>
              <a:rPr lang="en-US" sz="6200" dirty="0">
                <a:solidFill>
                  <a:srgbClr val="FFFF00"/>
                </a:solidFill>
              </a:rPr>
              <a:t>Both A &amp; B</a:t>
            </a:r>
          </a:p>
          <a:p>
            <a:pPr>
              <a:buFont typeface="Arial"/>
              <a:buChar char="•"/>
            </a:pPr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11006" r="22077" b="-2"/>
          <a:stretch/>
        </p:blipFill>
        <p:spPr>
          <a:xfrm>
            <a:off x="6198830" y="833064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629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577154"/>
            <a:ext cx="3979205" cy="14533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t="10673" b="10673"/>
          <a:stretch/>
        </p:blipFill>
        <p:spPr>
          <a:xfrm>
            <a:off x="5989426" y="796413"/>
            <a:ext cx="5472205" cy="5281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178" y="2178296"/>
            <a:ext cx="4785822" cy="363793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</a:p>
          <a:p>
            <a:r>
              <a:rPr lang="en-US" sz="4400" dirty="0">
                <a:solidFill>
                  <a:srgbClr val="FFFF00"/>
                </a:solidFill>
              </a:rPr>
              <a:t>Who, known as the flogging parson, was the resident chaplain of the district of Parramatta? </a:t>
            </a:r>
          </a:p>
        </p:txBody>
      </p:sp>
    </p:spTree>
    <p:extLst>
      <p:ext uri="{BB962C8B-B14F-4D97-AF65-F5344CB8AC3E}">
        <p14:creationId xmlns:p14="http://schemas.microsoft.com/office/powerpoint/2010/main" val="658393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l="20822" r="20822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4970104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first three storey building in the colony was home to which institution?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33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4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178" y="2261420"/>
            <a:ext cx="4324004" cy="363793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r>
              <a:rPr lang="en-US" sz="4400" dirty="0">
                <a:solidFill>
                  <a:srgbClr val="FFFF00"/>
                </a:solidFill>
              </a:rPr>
              <a:t>Who was given the first land grant in the colony, and what was it called?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6"/>
          <a:srcRect l="15160" r="15160"/>
          <a:stretch/>
        </p:blipFill>
        <p:spPr>
          <a:xfrm>
            <a:off x="5693882" y="796413"/>
            <a:ext cx="5491353" cy="5299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68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327766"/>
            <a:ext cx="3979205" cy="14533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177" y="2261420"/>
            <a:ext cx="5164514" cy="363793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r>
              <a:rPr lang="en-US" sz="4400" dirty="0">
                <a:solidFill>
                  <a:srgbClr val="FFFF00"/>
                </a:solidFill>
              </a:rPr>
              <a:t>What famous private school was the first in the colony, and has occupied four different sites in Parramatta?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6"/>
          <a:srcRect l="15853" r="15853"/>
          <a:stretch/>
        </p:blipFill>
        <p:spPr>
          <a:xfrm>
            <a:off x="6343135" y="796413"/>
            <a:ext cx="5300385" cy="5102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727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9" t="6275" r="8394" b="10159"/>
          <a:stretch/>
        </p:blipFill>
        <p:spPr>
          <a:xfrm>
            <a:off x="7469312" y="808055"/>
            <a:ext cx="4059873" cy="5530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177" y="2261420"/>
            <a:ext cx="6667135" cy="3637935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</a:t>
            </a:r>
          </a:p>
          <a:p>
            <a:r>
              <a:rPr lang="en-US" sz="4400" dirty="0" smtClean="0">
                <a:solidFill>
                  <a:srgbClr val="FFFF00"/>
                </a:solidFill>
              </a:rPr>
              <a:t>Which young </a:t>
            </a:r>
            <a:r>
              <a:rPr lang="en-US" sz="4400" dirty="0" err="1" smtClean="0">
                <a:solidFill>
                  <a:srgbClr val="FFFF00"/>
                </a:solidFill>
              </a:rPr>
              <a:t>Darug</a:t>
            </a:r>
            <a:r>
              <a:rPr lang="en-US" sz="4400" dirty="0" smtClean="0">
                <a:solidFill>
                  <a:srgbClr val="FFFF00"/>
                </a:solidFill>
              </a:rPr>
              <a:t> man befriended Governor Arthur Phillip and guided his expedition to the Hawkesbury?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52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400" dirty="0">
                <a:solidFill>
                  <a:srgbClr val="FFFF00"/>
                </a:solidFill>
                <a:latin typeface="+mn-lt"/>
              </a:rPr>
              <a:t>Early days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178" y="2261420"/>
            <a:ext cx="4002936" cy="36379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 </a:t>
            </a:r>
          </a:p>
          <a:p>
            <a:r>
              <a:rPr lang="en-US" sz="4400">
                <a:solidFill>
                  <a:srgbClr val="FFFF00"/>
                </a:solidFill>
              </a:rPr>
              <a:t>In which </a:t>
            </a:r>
            <a:r>
              <a:rPr lang="en-US" sz="4400" dirty="0">
                <a:solidFill>
                  <a:srgbClr val="FFFF00"/>
                </a:solidFill>
              </a:rPr>
              <a:t>institution were female convicts housed?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15418" r="3017"/>
          <a:stretch/>
        </p:blipFill>
        <p:spPr>
          <a:xfrm>
            <a:off x="5242683" y="833737"/>
            <a:ext cx="6243303" cy="5102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574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elestial">
    <a:dk1>
      <a:sysClr val="windowText" lastClr="000000"/>
    </a:dk1>
    <a:lt1>
      <a:sysClr val="window" lastClr="FFFFFF"/>
    </a:lt1>
    <a:dk2>
      <a:srgbClr val="18276C"/>
    </a:dk2>
    <a:lt2>
      <a:srgbClr val="EBEBEB"/>
    </a:lt2>
    <a:accent1>
      <a:srgbClr val="AC3EC1"/>
    </a:accent1>
    <a:accent2>
      <a:srgbClr val="477BD1"/>
    </a:accent2>
    <a:accent3>
      <a:srgbClr val="46B298"/>
    </a:accent3>
    <a:accent4>
      <a:srgbClr val="90BA4C"/>
    </a:accent4>
    <a:accent5>
      <a:srgbClr val="DD9D31"/>
    </a:accent5>
    <a:accent6>
      <a:srgbClr val="E25247"/>
    </a:accent6>
    <a:hlink>
      <a:srgbClr val="C573D2"/>
    </a:hlink>
    <a:folHlink>
      <a:srgbClr val="CCAEE8"/>
    </a:folHlink>
  </a:clrScheme>
</a:themeOverride>
</file>

<file path=ppt/theme/themeOverride2.xml><?xml version="1.0" encoding="utf-8"?>
<a:themeOverride xmlns:a="http://schemas.openxmlformats.org/drawingml/2006/main">
  <a:clrScheme name="Celestial">
    <a:dk1>
      <a:sysClr val="windowText" lastClr="000000"/>
    </a:dk1>
    <a:lt1>
      <a:sysClr val="window" lastClr="FFFFFF"/>
    </a:lt1>
    <a:dk2>
      <a:srgbClr val="18276C"/>
    </a:dk2>
    <a:lt2>
      <a:srgbClr val="EBEBEB"/>
    </a:lt2>
    <a:accent1>
      <a:srgbClr val="AC3EC1"/>
    </a:accent1>
    <a:accent2>
      <a:srgbClr val="477BD1"/>
    </a:accent2>
    <a:accent3>
      <a:srgbClr val="46B298"/>
    </a:accent3>
    <a:accent4>
      <a:srgbClr val="90BA4C"/>
    </a:accent4>
    <a:accent5>
      <a:srgbClr val="DD9D31"/>
    </a:accent5>
    <a:accent6>
      <a:srgbClr val="E25247"/>
    </a:accent6>
    <a:hlink>
      <a:srgbClr val="C573D2"/>
    </a:hlink>
    <a:folHlink>
      <a:srgbClr val="CCAEE8"/>
    </a:folHlink>
  </a:clrScheme>
</a:themeOverride>
</file>

<file path=ppt/theme/themeOverride3.xml><?xml version="1.0" encoding="utf-8"?>
<a:themeOverride xmlns:a="http://schemas.openxmlformats.org/drawingml/2006/main">
  <a:clrScheme name="Celestial">
    <a:dk1>
      <a:sysClr val="windowText" lastClr="000000"/>
    </a:dk1>
    <a:lt1>
      <a:sysClr val="window" lastClr="FFFFFF"/>
    </a:lt1>
    <a:dk2>
      <a:srgbClr val="18276C"/>
    </a:dk2>
    <a:lt2>
      <a:srgbClr val="EBEBEB"/>
    </a:lt2>
    <a:accent1>
      <a:srgbClr val="AC3EC1"/>
    </a:accent1>
    <a:accent2>
      <a:srgbClr val="477BD1"/>
    </a:accent2>
    <a:accent3>
      <a:srgbClr val="46B298"/>
    </a:accent3>
    <a:accent4>
      <a:srgbClr val="90BA4C"/>
    </a:accent4>
    <a:accent5>
      <a:srgbClr val="DD9D31"/>
    </a:accent5>
    <a:accent6>
      <a:srgbClr val="E25247"/>
    </a:accent6>
    <a:hlink>
      <a:srgbClr val="C573D2"/>
    </a:hlink>
    <a:folHlink>
      <a:srgbClr val="CCAEE8"/>
    </a:folHlink>
  </a:clrScheme>
</a:themeOverride>
</file>

<file path=ppt/theme/themeOverride4.xml><?xml version="1.0" encoding="utf-8"?>
<a:themeOverride xmlns:a="http://schemas.openxmlformats.org/drawingml/2006/main">
  <a:clrScheme name="Celestial">
    <a:dk1>
      <a:sysClr val="windowText" lastClr="000000"/>
    </a:dk1>
    <a:lt1>
      <a:sysClr val="window" lastClr="FFFFFF"/>
    </a:lt1>
    <a:dk2>
      <a:srgbClr val="18276C"/>
    </a:dk2>
    <a:lt2>
      <a:srgbClr val="EBEBEB"/>
    </a:lt2>
    <a:accent1>
      <a:srgbClr val="AC3EC1"/>
    </a:accent1>
    <a:accent2>
      <a:srgbClr val="477BD1"/>
    </a:accent2>
    <a:accent3>
      <a:srgbClr val="46B298"/>
    </a:accent3>
    <a:accent4>
      <a:srgbClr val="90BA4C"/>
    </a:accent4>
    <a:accent5>
      <a:srgbClr val="DD9D31"/>
    </a:accent5>
    <a:accent6>
      <a:srgbClr val="E25247"/>
    </a:accent6>
    <a:hlink>
      <a:srgbClr val="C573D2"/>
    </a:hlink>
    <a:folHlink>
      <a:srgbClr val="CCAEE8"/>
    </a:folHlink>
  </a:clrScheme>
</a:themeOverride>
</file>

<file path=ppt/theme/themeOverride5.xml><?xml version="1.0" encoding="utf-8"?>
<a:themeOverride xmlns:a="http://schemas.openxmlformats.org/drawingml/2006/main">
  <a:clrScheme name="Celestial">
    <a:dk1>
      <a:sysClr val="windowText" lastClr="000000"/>
    </a:dk1>
    <a:lt1>
      <a:sysClr val="window" lastClr="FFFFFF"/>
    </a:lt1>
    <a:dk2>
      <a:srgbClr val="18276C"/>
    </a:dk2>
    <a:lt2>
      <a:srgbClr val="EBEBEB"/>
    </a:lt2>
    <a:accent1>
      <a:srgbClr val="AC3EC1"/>
    </a:accent1>
    <a:accent2>
      <a:srgbClr val="477BD1"/>
    </a:accent2>
    <a:accent3>
      <a:srgbClr val="46B298"/>
    </a:accent3>
    <a:accent4>
      <a:srgbClr val="90BA4C"/>
    </a:accent4>
    <a:accent5>
      <a:srgbClr val="DD9D31"/>
    </a:accent5>
    <a:accent6>
      <a:srgbClr val="E25247"/>
    </a:accent6>
    <a:hlink>
      <a:srgbClr val="C573D2"/>
    </a:hlink>
    <a:folHlink>
      <a:srgbClr val="CCAEE8"/>
    </a:folHlink>
  </a:clrScheme>
</a:themeOverride>
</file>

<file path=ppt/theme/themeOverride6.xml><?xml version="1.0" encoding="utf-8"?>
<a:themeOverride xmlns:a="http://schemas.openxmlformats.org/drawingml/2006/main">
  <a:clrScheme name="Celestial">
    <a:dk1>
      <a:sysClr val="windowText" lastClr="000000"/>
    </a:dk1>
    <a:lt1>
      <a:sysClr val="window" lastClr="FFFFFF"/>
    </a:lt1>
    <a:dk2>
      <a:srgbClr val="18276C"/>
    </a:dk2>
    <a:lt2>
      <a:srgbClr val="EBEBEB"/>
    </a:lt2>
    <a:accent1>
      <a:srgbClr val="AC3EC1"/>
    </a:accent1>
    <a:accent2>
      <a:srgbClr val="477BD1"/>
    </a:accent2>
    <a:accent3>
      <a:srgbClr val="46B298"/>
    </a:accent3>
    <a:accent4>
      <a:srgbClr val="90BA4C"/>
    </a:accent4>
    <a:accent5>
      <a:srgbClr val="DD9D31"/>
    </a:accent5>
    <a:accent6>
      <a:srgbClr val="E25247"/>
    </a:accent6>
    <a:hlink>
      <a:srgbClr val="C573D2"/>
    </a:hlink>
    <a:folHlink>
      <a:srgbClr val="CCAEE8"/>
    </a:folHlink>
  </a:clrScheme>
</a:themeOverride>
</file>

<file path=ppt/theme/themeOverride7.xml><?xml version="1.0" encoding="utf-8"?>
<a:themeOverride xmlns:a="http://schemas.openxmlformats.org/drawingml/2006/main">
  <a:clrScheme name="Celestial">
    <a:dk1>
      <a:sysClr val="windowText" lastClr="000000"/>
    </a:dk1>
    <a:lt1>
      <a:sysClr val="window" lastClr="FFFFFF"/>
    </a:lt1>
    <a:dk2>
      <a:srgbClr val="18276C"/>
    </a:dk2>
    <a:lt2>
      <a:srgbClr val="EBEBEB"/>
    </a:lt2>
    <a:accent1>
      <a:srgbClr val="AC3EC1"/>
    </a:accent1>
    <a:accent2>
      <a:srgbClr val="477BD1"/>
    </a:accent2>
    <a:accent3>
      <a:srgbClr val="46B298"/>
    </a:accent3>
    <a:accent4>
      <a:srgbClr val="90BA4C"/>
    </a:accent4>
    <a:accent5>
      <a:srgbClr val="DD9D31"/>
    </a:accent5>
    <a:accent6>
      <a:srgbClr val="E25247"/>
    </a:accent6>
    <a:hlink>
      <a:srgbClr val="C573D2"/>
    </a:hlink>
    <a:folHlink>
      <a:srgbClr val="CCAE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957</Words>
  <Application>Microsoft Office PowerPoint</Application>
  <PresentationFormat>Widescreen</PresentationFormat>
  <Paragraphs>118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Celestial</vt:lpstr>
      <vt:lpstr>Early days</vt:lpstr>
      <vt:lpstr>Early days  </vt:lpstr>
      <vt:lpstr>Early days  </vt:lpstr>
      <vt:lpstr>Early days  </vt:lpstr>
      <vt:lpstr>Early days  </vt:lpstr>
      <vt:lpstr>Early days  </vt:lpstr>
      <vt:lpstr>Early days  </vt:lpstr>
      <vt:lpstr>Early days  </vt:lpstr>
      <vt:lpstr>Early days  </vt:lpstr>
      <vt:lpstr>Early days  </vt:lpstr>
      <vt:lpstr>Early days  </vt:lpstr>
      <vt:lpstr>Early days - answers </vt:lpstr>
      <vt:lpstr>WHAT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days</dc:title>
  <dc:creator>Sasa Kennedy</dc:creator>
  <cp:lastModifiedBy>Rebecca Falzon</cp:lastModifiedBy>
  <cp:revision>20</cp:revision>
  <dcterms:created xsi:type="dcterms:W3CDTF">2020-10-19T06:00:06Z</dcterms:created>
  <dcterms:modified xsi:type="dcterms:W3CDTF">2021-03-14T00:59:21Z</dcterms:modified>
</cp:coreProperties>
</file>