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5"/>
  </p:notesMasterIdLst>
  <p:sldIdLst>
    <p:sldId id="271" r:id="rId2"/>
    <p:sldId id="256" r:id="rId3"/>
    <p:sldId id="263" r:id="rId4"/>
    <p:sldId id="261" r:id="rId5"/>
    <p:sldId id="262" r:id="rId6"/>
    <p:sldId id="264" r:id="rId7"/>
    <p:sldId id="265" r:id="rId8"/>
    <p:sldId id="266" r:id="rId9"/>
    <p:sldId id="267" r:id="rId10"/>
    <p:sldId id="268" r:id="rId11"/>
    <p:sldId id="269" r:id="rId12"/>
    <p:sldId id="272" r:id="rId13"/>
    <p:sldId id="25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39FC"/>
    <a:srgbClr val="0624BA"/>
    <a:srgbClr val="0010A8"/>
    <a:srgbClr val="0012C0"/>
    <a:srgbClr val="0066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4" autoAdjust="0"/>
    <p:restoredTop sz="74763" autoAdjust="0"/>
  </p:normalViewPr>
  <p:slideViewPr>
    <p:cSldViewPr snapToGrid="0">
      <p:cViewPr varScale="1">
        <p:scale>
          <a:sx n="74" d="100"/>
          <a:sy n="74" d="100"/>
        </p:scale>
        <p:origin x="120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357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4D48F7-6105-495D-9A35-BC999AE9858A}" type="datetimeFigureOut">
              <a:rPr lang="en-AU" smtClean="0"/>
              <a:t>14/03/2021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F799E7-E1E4-4F18-9ED2-58215F3E769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696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Before starting online meeting: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Select </a:t>
            </a:r>
            <a:r>
              <a:rPr lang="en-AU" b="1" dirty="0"/>
              <a:t>Slide show </a:t>
            </a:r>
            <a:r>
              <a:rPr lang="en-AU" dirty="0"/>
              <a:t>from top bar and click </a:t>
            </a:r>
            <a:r>
              <a:rPr lang="en-AU" b="1" dirty="0"/>
              <a:t>“From beginning”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You will be able to see the notes; participants will only see slides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  <a:p>
            <a:r>
              <a:rPr lang="en-AU" dirty="0"/>
              <a:t>Before starting quiz: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C</a:t>
            </a:r>
            <a:r>
              <a:rPr lang="en-AU"/>
              <a:t>heck </a:t>
            </a:r>
            <a:r>
              <a:rPr lang="en-AU" dirty="0"/>
              <a:t>that participants have a pen and paper at the ready, to write down their answers.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Each correct answer is worth 1 point.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If playing in teams, remind groups to mute their mic as they discuss their answer, so they don’t accidentally tell other teams.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Remember to speak slowly and clearly, so everyone understands the questions.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Check that everyone is ready before moving on to next question.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60781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4411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532685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en-AU" sz="1300" b="1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Early days answers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A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what year and month was Parramatta settled by colonists? </a:t>
            </a:r>
            <a:r>
              <a:rPr lang="en-AU" sz="11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November 1788</a:t>
            </a:r>
            <a:endParaRPr lang="en-A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A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Parramatta was chosen as the second mainland settlement because: </a:t>
            </a:r>
            <a:r>
              <a:rPr lang="en-AU" sz="11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&amp; B - It was considered safer than Sydney because it was further from the reach of enemy warships; the land was more fertile; Governor Phillip acknowledged the land was occupied by the </a:t>
            </a:r>
            <a:r>
              <a:rPr lang="en-AU" sz="11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Darug</a:t>
            </a:r>
            <a:r>
              <a:rPr lang="en-AU" sz="11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people when exploring the area in April 1788, prior to settlement</a:t>
            </a:r>
            <a:endParaRPr lang="en-A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+mj-lt"/>
              <a:buAutoNum type="alphaLcPeriod"/>
            </a:pPr>
            <a:r>
              <a:rPr lang="en-A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was thought to be safer than Sydney (being away from the coast)</a:t>
            </a:r>
          </a:p>
          <a:p>
            <a:pPr marL="742950" lvl="1" indent="-285750">
              <a:lnSpc>
                <a:spcPct val="107000"/>
              </a:lnSpc>
              <a:buFont typeface="+mj-lt"/>
              <a:buAutoNum type="alphaLcPeriod"/>
            </a:pPr>
            <a:r>
              <a:rPr lang="en-A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had more fertile soils than Sydney</a:t>
            </a:r>
          </a:p>
          <a:p>
            <a:pPr marL="742950" lvl="1" indent="-285750">
              <a:lnSpc>
                <a:spcPct val="107000"/>
              </a:lnSpc>
              <a:buFont typeface="+mj-lt"/>
              <a:buAutoNum type="alphaLcPeriod"/>
            </a:pPr>
            <a:r>
              <a:rPr lang="en-A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had no occupants – was considered terra nullius</a:t>
            </a:r>
          </a:p>
          <a:p>
            <a:pPr marL="742950" lvl="1" indent="-285750">
              <a:lnSpc>
                <a:spcPct val="107000"/>
              </a:lnSpc>
              <a:buFont typeface="+mj-lt"/>
              <a:buAutoNum type="alphaLcPeriod"/>
            </a:pPr>
            <a:r>
              <a:rPr lang="en-A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&amp; B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A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Who, known as the flogging parson, was also the resident chaplain of the district of Parramatta? </a:t>
            </a:r>
            <a:r>
              <a:rPr lang="en-AU" sz="11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Samuel Marsden</a:t>
            </a:r>
            <a:endParaRPr lang="en-A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A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was the first institution to inhabit the first three storey building in the colony called? </a:t>
            </a:r>
            <a:r>
              <a:rPr lang="en-AU" sz="11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Female Orphan School</a:t>
            </a:r>
            <a:endParaRPr lang="en-A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A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 was given the first land grant in the colony and what was it called?  </a:t>
            </a:r>
            <a:r>
              <a:rPr lang="en-AU" sz="11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James Ruse; Experiment Farm</a:t>
            </a:r>
            <a:endParaRPr lang="en-A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A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famous private school was the first in the colony and has occupied four different sites in Parramatta? </a:t>
            </a:r>
            <a:r>
              <a:rPr lang="en-AU" sz="11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Kings School</a:t>
            </a:r>
            <a:endParaRPr lang="en-A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750"/>
              </a:spcAft>
              <a:buFont typeface="+mj-lt"/>
              <a:buAutoNum type="arabicPeriod"/>
            </a:pPr>
            <a:r>
              <a:rPr lang="en-US" sz="1100" dirty="0" smtClean="0">
                <a:solidFill>
                  <a:srgbClr val="FFFF00"/>
                </a:solidFill>
              </a:rPr>
              <a:t>Which young </a:t>
            </a:r>
            <a:r>
              <a:rPr lang="en-US" sz="1100" dirty="0" err="1" smtClean="0">
                <a:solidFill>
                  <a:srgbClr val="FFFF00"/>
                </a:solidFill>
              </a:rPr>
              <a:t>Darug</a:t>
            </a:r>
            <a:r>
              <a:rPr lang="en-US" sz="1100" dirty="0" smtClean="0">
                <a:solidFill>
                  <a:srgbClr val="FFFF00"/>
                </a:solidFill>
              </a:rPr>
              <a:t> man befriended Governor Arthur Phillip and guided his expedition to the Hawkesbury? </a:t>
            </a:r>
            <a:r>
              <a:rPr lang="en-US" sz="1100" i="1" dirty="0" err="1" smtClean="0">
                <a:solidFill>
                  <a:srgbClr val="FFFF00"/>
                </a:solidFill>
              </a:rPr>
              <a:t>Baludarri</a:t>
            </a:r>
            <a:endParaRPr lang="en-US" sz="1100" dirty="0" smtClean="0">
              <a:solidFill>
                <a:srgbClr val="FFFF00"/>
              </a:solidFill>
            </a:endParaRPr>
          </a:p>
          <a:p>
            <a:pPr marL="342900" lvl="0" indent="-342900">
              <a:lnSpc>
                <a:spcPct val="115000"/>
              </a:lnSpc>
              <a:spcAft>
                <a:spcPts val="750"/>
              </a:spcAft>
              <a:buFont typeface="+mj-lt"/>
              <a:buAutoNum type="arabicPeriod"/>
            </a:pPr>
            <a:r>
              <a:rPr lang="en-A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 </a:t>
            </a:r>
            <a:r>
              <a:rPr lang="en-A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were female convicts housed?  </a:t>
            </a:r>
            <a:r>
              <a:rPr lang="en-AU" sz="11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Female Factory</a:t>
            </a:r>
            <a:endParaRPr lang="en-A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A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famously argumentative man is credited with establishing the wool industry in New South Wales?  </a:t>
            </a:r>
            <a:r>
              <a:rPr lang="en-AU" sz="11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John Macarthur, though his wife Elizabeth should be given more of</a:t>
            </a:r>
            <a:r>
              <a:rPr lang="en-A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11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credit as she managed his farms during the long periods he was absent in Britain.</a:t>
            </a:r>
            <a:endParaRPr lang="en-A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A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 was the first Government Farm located? </a:t>
            </a:r>
            <a:r>
              <a:rPr lang="en-AU" sz="11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 Parramatta Park is today</a:t>
            </a:r>
            <a:endParaRPr lang="en-A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36005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Only first answer of each participants count – no second guesses!</a:t>
            </a:r>
          </a:p>
          <a:p>
            <a:endParaRPr lang="en-AU" dirty="0"/>
          </a:p>
          <a:p>
            <a:r>
              <a:rPr lang="en-AU" dirty="0"/>
              <a:t>Scale of marks:  </a:t>
            </a:r>
          </a:p>
          <a:p>
            <a:r>
              <a:rPr lang="en-AU" dirty="0"/>
              <a:t>If correct after 1 clue – 10 points</a:t>
            </a:r>
          </a:p>
          <a:p>
            <a:r>
              <a:rPr lang="en-AU" dirty="0"/>
              <a:t>If correct after 2 clues – 9 points</a:t>
            </a:r>
          </a:p>
          <a:p>
            <a:r>
              <a:rPr lang="en-AU" dirty="0"/>
              <a:t>If correct after 3 clues – 8 points</a:t>
            </a:r>
          </a:p>
          <a:p>
            <a:r>
              <a:rPr lang="en-AU" dirty="0"/>
              <a:t>If correct after 4 clues – 7 points</a:t>
            </a:r>
          </a:p>
          <a:p>
            <a:r>
              <a:rPr lang="en-AU" dirty="0"/>
              <a:t>If correct after 5 clues – 6 points</a:t>
            </a:r>
          </a:p>
          <a:p>
            <a:r>
              <a:rPr lang="en-AU" dirty="0"/>
              <a:t>If correct after 6 clues – 5 points</a:t>
            </a:r>
          </a:p>
          <a:p>
            <a:r>
              <a:rPr lang="en-AU" dirty="0"/>
              <a:t>If correct after 7 clues – 4 points</a:t>
            </a:r>
          </a:p>
          <a:p>
            <a:r>
              <a:rPr lang="en-AU" dirty="0"/>
              <a:t>If correct after 8 clues – 3 points</a:t>
            </a:r>
          </a:p>
          <a:p>
            <a:r>
              <a:rPr lang="en-AU" dirty="0"/>
              <a:t>If correct after 9 clues – 2 points</a:t>
            </a:r>
          </a:p>
          <a:p>
            <a:r>
              <a:rPr lang="en-AU" dirty="0"/>
              <a:t>If correct after 10 clues – 1 point</a:t>
            </a:r>
          </a:p>
          <a:p>
            <a:endParaRPr lang="en-AU" dirty="0"/>
          </a:p>
          <a:p>
            <a:r>
              <a:rPr lang="en-AU" dirty="0"/>
              <a:t>Or, for a less competitive contest, the first person to get the answer right scores 5 points.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06144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039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74678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8166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53955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913258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80652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128471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F799E7-E1E4-4F18-9ED2-58215F3E7690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30151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3/14/2021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24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2.jpg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jp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6.jp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7.jp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8.tif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9.jpg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10.jp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EAB2B7-655D-49AB-B54A-121DB53B5F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AU" sz="7200" b="1" dirty="0">
                <a:solidFill>
                  <a:srgbClr val="FFFF00"/>
                </a:solidFill>
              </a:rPr>
              <a:t>Early days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66928585-8A2A-4D0C-B323-C4789EA9E4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sz="3200" dirty="0">
                <a:solidFill>
                  <a:srgbClr val="FFFF00"/>
                </a:solidFill>
              </a:rPr>
              <a:t>Colonial Parramatta</a:t>
            </a:r>
          </a:p>
        </p:txBody>
      </p:sp>
    </p:spTree>
    <p:extLst>
      <p:ext uri="{BB962C8B-B14F-4D97-AF65-F5344CB8AC3E}">
        <p14:creationId xmlns:p14="http://schemas.microsoft.com/office/powerpoint/2010/main" val="38832301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53ED3FC-3BE8-4F1F-BEF1-74B1C72171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8E8C4A6A-BEBD-45AC-BC2E-3B9D01F4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909" y="484791"/>
            <a:ext cx="3979205" cy="14533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6000" dirty="0">
                <a:solidFill>
                  <a:srgbClr val="FFFF00"/>
                </a:solidFill>
                <a:latin typeface="+mn-lt"/>
              </a:rPr>
              <a:t>Early days 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5C6C1F-F003-43F9-97AF-FECDDA745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8797" y="2261420"/>
            <a:ext cx="4702695" cy="363793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Q9  </a:t>
            </a:r>
          </a:p>
          <a:p>
            <a:r>
              <a:rPr lang="en-US" sz="4400" dirty="0">
                <a:solidFill>
                  <a:srgbClr val="FFFF00"/>
                </a:solidFill>
              </a:rPr>
              <a:t>Which famously argumentative man is credited with establishing the wool industry in New South Wales? 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A966700-A75B-4E2A-9802-CE75D1C588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6"/>
          <a:srcRect l="13027" t="16037" r="13006" b="9929"/>
          <a:stretch/>
        </p:blipFill>
        <p:spPr>
          <a:xfrm>
            <a:off x="6699384" y="833457"/>
            <a:ext cx="4413379" cy="5306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4714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53ED3FC-3BE8-4F1F-BEF1-74B1C72171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8E8C4A6A-BEBD-45AC-BC2E-3B9D01F4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909" y="808055"/>
            <a:ext cx="3979205" cy="14533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5400" dirty="0">
                <a:solidFill>
                  <a:srgbClr val="FFFF00"/>
                </a:solidFill>
                <a:latin typeface="+mn-lt"/>
              </a:rPr>
              <a:t>Early days 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5C6C1F-F003-43F9-97AF-FECDDA745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2178" y="2261420"/>
            <a:ext cx="4002936" cy="363793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Q10 </a:t>
            </a:r>
          </a:p>
          <a:p>
            <a:r>
              <a:rPr lang="en-US" sz="4400" dirty="0">
                <a:solidFill>
                  <a:srgbClr val="FFFF00"/>
                </a:solidFill>
              </a:rPr>
              <a:t>Where in Parramatta was the first Government Farm located? 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A966700-A75B-4E2A-9802-CE75D1C588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5"/>
          <a:srcRect l="17255" t="11976" r="17255" b="13528"/>
          <a:stretch/>
        </p:blipFill>
        <p:spPr>
          <a:xfrm>
            <a:off x="5767635" y="1455292"/>
            <a:ext cx="5759969" cy="4144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12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E8C4A6A-BEBD-45AC-BC2E-3B9D01F49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 dirty="0">
                <a:solidFill>
                  <a:srgbClr val="FFFF00"/>
                </a:solidFill>
                <a:latin typeface="+mn-lt"/>
              </a:rPr>
              <a:t>Early days - answers</a:t>
            </a:r>
            <a:r>
              <a:rPr lang="en-US" sz="3300" dirty="0"/>
              <a:t/>
            </a:r>
            <a:br>
              <a:rPr lang="en-US" sz="3300" dirty="0"/>
            </a:br>
            <a:endParaRPr lang="en-US" sz="3300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65F59BF5-37E3-486C-A56E-48973B0279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055" y="1560948"/>
            <a:ext cx="11399519" cy="5066138"/>
          </a:xfrm>
        </p:spPr>
        <p:txBody>
          <a:bodyPr numCol="2">
            <a:normAutofit/>
          </a:bodyPr>
          <a:lstStyle/>
          <a:p>
            <a:pPr marL="457200" indent="-457200">
              <a:lnSpc>
                <a:spcPct val="90000"/>
              </a:lnSpc>
              <a:buClr>
                <a:srgbClr val="FFFF00"/>
              </a:buClr>
              <a:buFont typeface="+mj-lt"/>
              <a:buAutoNum type="arabicPeriod"/>
            </a:pPr>
            <a:r>
              <a:rPr lang="en-US" sz="2400" dirty="0">
                <a:solidFill>
                  <a:srgbClr val="FFFF00"/>
                </a:solidFill>
              </a:rPr>
              <a:t>November 1788</a:t>
            </a:r>
          </a:p>
          <a:p>
            <a:pPr marL="457200" indent="-457200">
              <a:lnSpc>
                <a:spcPct val="90000"/>
              </a:lnSpc>
              <a:buClr>
                <a:srgbClr val="FFFF00"/>
              </a:buClr>
              <a:buFont typeface="+mj-lt"/>
              <a:buAutoNum type="arabicPeriod"/>
            </a:pPr>
            <a:r>
              <a:rPr lang="en-US" sz="2400" dirty="0">
                <a:solidFill>
                  <a:srgbClr val="FFFF00"/>
                </a:solidFill>
              </a:rPr>
              <a:t>D - Both A &amp; B.  </a:t>
            </a:r>
            <a:r>
              <a:rPr lang="en-US" sz="2400" i="1" dirty="0">
                <a:solidFill>
                  <a:srgbClr val="FFFF00"/>
                </a:solidFill>
              </a:rPr>
              <a:t>It was further from the reach of enemy warships; the land was more fertile; Governor Phillip acknowledged the land was occupied by the </a:t>
            </a:r>
            <a:r>
              <a:rPr lang="en-US" sz="2400" i="1" dirty="0" err="1">
                <a:solidFill>
                  <a:srgbClr val="FFFF00"/>
                </a:solidFill>
              </a:rPr>
              <a:t>Darug</a:t>
            </a:r>
            <a:r>
              <a:rPr lang="en-US" sz="2400" i="1" dirty="0">
                <a:solidFill>
                  <a:srgbClr val="FFFF00"/>
                </a:solidFill>
              </a:rPr>
              <a:t> people when exploring the area prior to settlement</a:t>
            </a:r>
          </a:p>
          <a:p>
            <a:pPr marL="457200" indent="-457200">
              <a:lnSpc>
                <a:spcPct val="90000"/>
              </a:lnSpc>
              <a:buClr>
                <a:srgbClr val="FFFF00"/>
              </a:buClr>
              <a:buFont typeface="+mj-lt"/>
              <a:buAutoNum type="arabicPeriod"/>
            </a:pPr>
            <a:r>
              <a:rPr lang="en-US" sz="2400" dirty="0">
                <a:solidFill>
                  <a:srgbClr val="FFFF00"/>
                </a:solidFill>
              </a:rPr>
              <a:t>Samuel Marsden</a:t>
            </a:r>
          </a:p>
          <a:p>
            <a:pPr marL="457200" indent="-457200">
              <a:lnSpc>
                <a:spcPct val="90000"/>
              </a:lnSpc>
              <a:buClr>
                <a:srgbClr val="FFFF00"/>
              </a:buClr>
              <a:buFont typeface="+mj-lt"/>
              <a:buAutoNum type="arabicPeriod"/>
            </a:pPr>
            <a:r>
              <a:rPr lang="en-US" sz="2400" dirty="0">
                <a:solidFill>
                  <a:srgbClr val="FFFF00"/>
                </a:solidFill>
              </a:rPr>
              <a:t>The Female Orphan School</a:t>
            </a:r>
          </a:p>
          <a:p>
            <a:pPr marL="457200" indent="-457200">
              <a:lnSpc>
                <a:spcPct val="90000"/>
              </a:lnSpc>
              <a:buClr>
                <a:srgbClr val="FFFF00"/>
              </a:buClr>
              <a:buFont typeface="+mj-lt"/>
              <a:buAutoNum type="arabicPeriod"/>
            </a:pPr>
            <a:r>
              <a:rPr lang="en-US" sz="2400" dirty="0">
                <a:solidFill>
                  <a:srgbClr val="FFFF00"/>
                </a:solidFill>
              </a:rPr>
              <a:t>James Ruse; Experiment Farm</a:t>
            </a:r>
          </a:p>
          <a:p>
            <a:pPr marL="457200" indent="-457200">
              <a:lnSpc>
                <a:spcPct val="90000"/>
              </a:lnSpc>
              <a:buClr>
                <a:srgbClr val="FFFF00"/>
              </a:buClr>
              <a:buFont typeface="+mj-lt"/>
              <a:buAutoNum type="arabicPeriod"/>
            </a:pPr>
            <a:r>
              <a:rPr lang="en-US" sz="2400" dirty="0">
                <a:solidFill>
                  <a:srgbClr val="FFFF00"/>
                </a:solidFill>
              </a:rPr>
              <a:t>The Kings School</a:t>
            </a:r>
          </a:p>
          <a:p>
            <a:pPr marL="457200" indent="-457200">
              <a:lnSpc>
                <a:spcPct val="90000"/>
              </a:lnSpc>
              <a:buClr>
                <a:srgbClr val="FFFF00"/>
              </a:buClr>
              <a:buFont typeface="+mj-lt"/>
              <a:buAutoNum type="arabicPeriod"/>
            </a:pPr>
            <a:endParaRPr lang="en-US" sz="2400" dirty="0">
              <a:solidFill>
                <a:srgbClr val="FFFF00"/>
              </a:solidFill>
            </a:endParaRPr>
          </a:p>
          <a:p>
            <a:pPr marL="457200" indent="-457200">
              <a:buClr>
                <a:srgbClr val="FFFF00"/>
              </a:buClr>
              <a:buFont typeface="+mj-lt"/>
              <a:buAutoNum type="arabicPeriod"/>
            </a:pPr>
            <a:r>
              <a:rPr lang="en-AU" sz="2400" dirty="0" err="1" smtClean="0">
                <a:solidFill>
                  <a:srgbClr val="FFFF00"/>
                </a:solidFill>
              </a:rPr>
              <a:t>Baludarri</a:t>
            </a:r>
            <a:endParaRPr lang="en-AU" sz="2400" dirty="0">
              <a:solidFill>
                <a:srgbClr val="FFFF00"/>
              </a:solidFill>
              <a:ea typeface="Calibri" panose="020F0502020204030204" pitchFamily="34" charset="0"/>
            </a:endParaRPr>
          </a:p>
          <a:p>
            <a:pPr marL="457200" indent="-457200">
              <a:buClr>
                <a:srgbClr val="FFFF00"/>
              </a:buClr>
              <a:buFont typeface="+mj-lt"/>
              <a:buAutoNum type="arabicPeriod"/>
            </a:pPr>
            <a:r>
              <a:rPr lang="en-AU" sz="2400" dirty="0">
                <a:solidFill>
                  <a:srgbClr val="FFFF00"/>
                </a:solidFill>
                <a:ea typeface="Calibri" panose="020F0502020204030204" pitchFamily="34" charset="0"/>
              </a:rPr>
              <a:t>The Female Factory</a:t>
            </a:r>
          </a:p>
          <a:p>
            <a:pPr marL="457200" indent="-457200">
              <a:buClr>
                <a:srgbClr val="FFFF00"/>
              </a:buClr>
              <a:buFont typeface="+mj-lt"/>
              <a:buAutoNum type="arabicPeriod"/>
            </a:pPr>
            <a:r>
              <a:rPr lang="en-AU" sz="2400" dirty="0">
                <a:solidFill>
                  <a:srgbClr val="FFFF00"/>
                </a:solidFill>
                <a:ea typeface="Calibri" panose="020F0502020204030204" pitchFamily="34" charset="0"/>
              </a:rPr>
              <a:t>John Macarthur, </a:t>
            </a:r>
            <a:r>
              <a:rPr lang="en-AU" sz="2400" i="1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though his wife Elizabeth should be given more of</a:t>
            </a:r>
            <a:r>
              <a:rPr lang="en-AU" sz="2400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i="1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the credit as she managed his farms during the long periods he was absent in Britain.</a:t>
            </a:r>
          </a:p>
          <a:p>
            <a:pPr marL="457200" indent="-457200">
              <a:buClr>
                <a:srgbClr val="FFFF00"/>
              </a:buClr>
              <a:buFont typeface="+mj-lt"/>
              <a:buAutoNum type="arabicPeriod"/>
            </a:pPr>
            <a:r>
              <a:rPr lang="en-AU" sz="2400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Where Parramatta Park is today</a:t>
            </a:r>
            <a:endParaRPr lang="en-US" sz="2400" dirty="0">
              <a:solidFill>
                <a:srgbClr val="FFFF00"/>
              </a:solidFill>
            </a:endParaRP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1062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A53ED3FC-3BE8-4F1F-BEF1-74B1C72171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DBE505C1-ED4A-457A-B0C1-F16A419EB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909" y="22974"/>
            <a:ext cx="3979205" cy="14533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+mn-lt"/>
              </a:rPr>
              <a:t>WHAT AM I?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6465548-0B6B-47A4-853F-987DB6BFBF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9456" y="1200728"/>
            <a:ext cx="6317672" cy="5421746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342900" lvl="0" indent="-342900">
              <a:lnSpc>
                <a:spcPct val="90000"/>
              </a:lnSpc>
              <a:buClr>
                <a:srgbClr val="FFFF00"/>
              </a:buClr>
              <a:buFont typeface="+mj-lt"/>
              <a:buAutoNum type="arabicPeriod"/>
            </a:pPr>
            <a:r>
              <a:rPr lang="en-US" sz="2400" dirty="0">
                <a:solidFill>
                  <a:srgbClr val="FFFF00"/>
                </a:solidFill>
              </a:rPr>
              <a:t>My foundation stone was laid in 1797… or maybe 1799; it’s disputed</a:t>
            </a:r>
          </a:p>
          <a:p>
            <a:pPr marL="342900" lvl="0" indent="-342900">
              <a:lnSpc>
                <a:spcPct val="90000"/>
              </a:lnSpc>
              <a:buClr>
                <a:srgbClr val="FFFF00"/>
              </a:buClr>
              <a:buFont typeface="+mj-lt"/>
              <a:buAutoNum type="arabicPeriod"/>
            </a:pPr>
            <a:r>
              <a:rPr lang="en-US" sz="2400" dirty="0">
                <a:solidFill>
                  <a:srgbClr val="FFFF00"/>
                </a:solidFill>
              </a:rPr>
              <a:t>I was originally built of local bricks</a:t>
            </a:r>
          </a:p>
          <a:p>
            <a:pPr marL="342900" lvl="0" indent="-342900">
              <a:lnSpc>
                <a:spcPct val="90000"/>
              </a:lnSpc>
              <a:buClr>
                <a:srgbClr val="FFFF00"/>
              </a:buClr>
              <a:buFont typeface="+mj-lt"/>
              <a:buAutoNum type="arabicPeriod"/>
            </a:pPr>
            <a:r>
              <a:rPr lang="en-US" sz="2400" dirty="0">
                <a:solidFill>
                  <a:srgbClr val="FFFF00"/>
                </a:solidFill>
              </a:rPr>
              <a:t>In 1807 Governor Bligh complained that I remained unfinished</a:t>
            </a:r>
          </a:p>
          <a:p>
            <a:pPr marL="342900" lvl="0" indent="-342900">
              <a:lnSpc>
                <a:spcPct val="90000"/>
              </a:lnSpc>
              <a:buClr>
                <a:srgbClr val="FFFF00"/>
              </a:buClr>
              <a:buFont typeface="+mj-lt"/>
              <a:buAutoNum type="arabicPeriod"/>
            </a:pPr>
            <a:r>
              <a:rPr lang="en-US" sz="2400" dirty="0">
                <a:solidFill>
                  <a:srgbClr val="FFFF00"/>
                </a:solidFill>
              </a:rPr>
              <a:t>My clock is one of the oldest functioning timepieces in Australia</a:t>
            </a:r>
          </a:p>
          <a:p>
            <a:pPr marL="342900" lvl="0" indent="-342900">
              <a:lnSpc>
                <a:spcPct val="90000"/>
              </a:lnSpc>
              <a:buClr>
                <a:srgbClr val="FFFF00"/>
              </a:buClr>
              <a:buFont typeface="+mj-lt"/>
              <a:buAutoNum type="arabicPeriod"/>
            </a:pPr>
            <a:r>
              <a:rPr lang="en-US" sz="2400" dirty="0">
                <a:solidFill>
                  <a:srgbClr val="FFFF00"/>
                </a:solidFill>
              </a:rPr>
              <a:t>In the middle of the 19</a:t>
            </a:r>
            <a:r>
              <a:rPr lang="en-US" sz="2400" baseline="30000" dirty="0">
                <a:solidFill>
                  <a:srgbClr val="FFFF00"/>
                </a:solidFill>
              </a:rPr>
              <a:t>th</a:t>
            </a:r>
            <a:r>
              <a:rPr lang="en-US" sz="2400" dirty="0">
                <a:solidFill>
                  <a:srgbClr val="FFFF00"/>
                </a:solidFill>
              </a:rPr>
              <a:t> century I was damaged by a fierce storm and funds were raised for my rebuilding, which was done in sandstone</a:t>
            </a:r>
          </a:p>
          <a:p>
            <a:pPr marL="342900" lvl="0" indent="-342900">
              <a:lnSpc>
                <a:spcPct val="90000"/>
              </a:lnSpc>
              <a:buClr>
                <a:srgbClr val="FFFF00"/>
              </a:buClr>
              <a:buFont typeface="+mj-lt"/>
              <a:buAutoNum type="arabicPeriod"/>
            </a:pPr>
            <a:r>
              <a:rPr lang="en-US" sz="2400" dirty="0">
                <a:solidFill>
                  <a:srgbClr val="FFFF00"/>
                </a:solidFill>
              </a:rPr>
              <a:t>Significant architects to work on my modifications include James </a:t>
            </a:r>
            <a:r>
              <a:rPr lang="en-US" sz="2400" dirty="0" err="1">
                <a:solidFill>
                  <a:srgbClr val="FFFF00"/>
                </a:solidFill>
              </a:rPr>
              <a:t>Houison</a:t>
            </a:r>
            <a:r>
              <a:rPr lang="en-US" sz="2400" dirty="0">
                <a:solidFill>
                  <a:srgbClr val="FFFF00"/>
                </a:solidFill>
              </a:rPr>
              <a:t> and Cyril </a:t>
            </a:r>
            <a:r>
              <a:rPr lang="en-US" sz="2400" dirty="0" err="1">
                <a:solidFill>
                  <a:srgbClr val="FFFF00"/>
                </a:solidFill>
              </a:rPr>
              <a:t>Blacket</a:t>
            </a:r>
            <a:endParaRPr lang="en-US" sz="2400" dirty="0">
              <a:solidFill>
                <a:srgbClr val="FFFF00"/>
              </a:solidFill>
            </a:endParaRPr>
          </a:p>
          <a:p>
            <a:pPr marL="342900" indent="-342900">
              <a:lnSpc>
                <a:spcPct val="90000"/>
              </a:lnSpc>
              <a:buClr>
                <a:srgbClr val="FFFF00"/>
              </a:buClr>
              <a:buFont typeface="+mj-lt"/>
              <a:buAutoNum type="arabicPeriod"/>
            </a:pPr>
            <a:r>
              <a:rPr lang="en-US" sz="2400" dirty="0">
                <a:solidFill>
                  <a:srgbClr val="FFFF00"/>
                </a:solidFill>
              </a:rPr>
              <a:t>I was added to the State Heritage Register in 2010</a:t>
            </a:r>
          </a:p>
          <a:p>
            <a:pPr marL="342900" lvl="0" indent="-342900">
              <a:lnSpc>
                <a:spcPct val="90000"/>
              </a:lnSpc>
              <a:buClr>
                <a:srgbClr val="FFFF00"/>
              </a:buClr>
              <a:buFont typeface="+mj-lt"/>
              <a:buAutoNum type="arabicPeriod"/>
            </a:pPr>
            <a:r>
              <a:rPr lang="en-US" sz="2400" dirty="0">
                <a:solidFill>
                  <a:srgbClr val="FFFF00"/>
                </a:solidFill>
              </a:rPr>
              <a:t>My font was a gift from New Zealand</a:t>
            </a:r>
          </a:p>
          <a:p>
            <a:pPr marL="342900" lvl="0" indent="-342900">
              <a:lnSpc>
                <a:spcPct val="90000"/>
              </a:lnSpc>
              <a:buClr>
                <a:srgbClr val="FFFF00"/>
              </a:buClr>
              <a:buFont typeface="+mj-lt"/>
              <a:buAutoNum type="arabicPeriod"/>
            </a:pPr>
            <a:r>
              <a:rPr lang="en-US" sz="2400" dirty="0">
                <a:solidFill>
                  <a:srgbClr val="FFFF00"/>
                </a:solidFill>
              </a:rPr>
              <a:t>My Sunday services are held in English, Cantonese, Mandarin and Persian</a:t>
            </a:r>
          </a:p>
          <a:p>
            <a:pPr marL="342900" lvl="0" indent="-342900">
              <a:lnSpc>
                <a:spcPct val="90000"/>
              </a:lnSpc>
              <a:buClr>
                <a:srgbClr val="FFFF00"/>
              </a:buClr>
              <a:buFont typeface="+mj-lt"/>
              <a:buAutoNum type="arabicPeriod"/>
            </a:pPr>
            <a:r>
              <a:rPr lang="en-US" sz="2400" dirty="0">
                <a:solidFill>
                  <a:srgbClr val="FFFF00"/>
                </a:solidFill>
              </a:rPr>
              <a:t>My towers were designed by a governor’s wife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DF305E11-15DE-4244-94F9-FD9B4A83E3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504" y="724963"/>
            <a:ext cx="3929072" cy="5102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2D72B95-6FD5-494B-A40C-6B0F2DB8FF29}"/>
              </a:ext>
            </a:extLst>
          </p:cNvPr>
          <p:cNvSpPr txBox="1"/>
          <p:nvPr/>
        </p:nvSpPr>
        <p:spPr>
          <a:xfrm>
            <a:off x="7010877" y="5931743"/>
            <a:ext cx="4459564" cy="5102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AU" sz="4400" dirty="0">
                <a:solidFill>
                  <a:srgbClr val="FFFF00"/>
                </a:solidFill>
              </a:rPr>
              <a:t>St Johns Cathedral</a:t>
            </a:r>
          </a:p>
        </p:txBody>
      </p:sp>
    </p:spTree>
    <p:extLst>
      <p:ext uri="{BB962C8B-B14F-4D97-AF65-F5344CB8AC3E}">
        <p14:creationId xmlns:p14="http://schemas.microsoft.com/office/powerpoint/2010/main" val="173429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F6A9299-1D12-47E2-9DD4-03342553C4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8E8C4A6A-BEBD-45AC-BC2E-3B9D01F4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5219699" cy="145626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+mn-lt"/>
              </a:rPr>
              <a:t>Early days </a:t>
            </a:r>
            <a:r>
              <a:rPr lang="en-US" sz="5400" dirty="0">
                <a:solidFill>
                  <a:srgbClr val="FFFF00"/>
                </a:solidFill>
              </a:rPr>
              <a:t/>
            </a:r>
            <a:br>
              <a:rPr lang="en-US" sz="5400" dirty="0">
                <a:solidFill>
                  <a:srgbClr val="FFFF00"/>
                </a:solidFill>
              </a:rPr>
            </a:br>
            <a:endParaRPr lang="en-US" sz="5400" dirty="0">
              <a:solidFill>
                <a:srgbClr val="FFFF00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5C6C1F-F003-43F9-97AF-FECDDA745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1" y="2142067"/>
            <a:ext cx="5219699" cy="36491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Q1  </a:t>
            </a:r>
          </a:p>
          <a:p>
            <a:r>
              <a:rPr lang="en-US" sz="4400" dirty="0">
                <a:solidFill>
                  <a:srgbClr val="FFFF00"/>
                </a:solidFill>
              </a:rPr>
              <a:t>In what year and month was Parramatta settled by colonists? </a:t>
            </a:r>
          </a:p>
        </p:txBody>
      </p:sp>
      <p:pic>
        <p:nvPicPr>
          <p:cNvPr id="15" name="Picture Placeholder 14" descr="A picture containing old, group, room&#10;&#10;Description automatically generated">
            <a:extLst>
              <a:ext uri="{FF2B5EF4-FFF2-40B4-BE49-F238E27FC236}">
                <a16:creationId xmlns:a16="http://schemas.microsoft.com/office/drawing/2014/main" id="{0A966700-A75B-4E2A-9802-CE75D1C588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5"/>
          <a:srcRect l="12998" r="7376" b="-2"/>
          <a:stretch/>
        </p:blipFill>
        <p:spPr>
          <a:xfrm>
            <a:off x="6198830" y="759165"/>
            <a:ext cx="5447070" cy="5250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977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F6A9299-1D12-47E2-9DD4-03342553C4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8E8C4A6A-BEBD-45AC-BC2E-3B9D01F4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434116"/>
            <a:ext cx="5219699" cy="145626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6000" dirty="0">
                <a:solidFill>
                  <a:srgbClr val="FFFF00"/>
                </a:solidFill>
                <a:latin typeface="+mn-lt"/>
              </a:rPr>
              <a:t>Early days 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5C6C1F-F003-43F9-97AF-FECDDA745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8431" y="1403927"/>
            <a:ext cx="5447069" cy="5024582"/>
          </a:xfrm>
        </p:spPr>
        <p:txBody>
          <a:bodyPr vert="horz" lIns="91440" tIns="45720" rIns="91440" bIns="45720" rtlCol="0" anchor="ctr">
            <a:normAutofit fontScale="47500" lnSpcReduction="20000"/>
          </a:bodyPr>
          <a:lstStyle/>
          <a:p>
            <a:r>
              <a:rPr lang="en-US" sz="6400" dirty="0">
                <a:solidFill>
                  <a:srgbClr val="FFFF00"/>
                </a:solidFill>
              </a:rPr>
              <a:t>Q2  </a:t>
            </a:r>
          </a:p>
          <a:p>
            <a:r>
              <a:rPr lang="en-US" sz="6400" dirty="0">
                <a:solidFill>
                  <a:srgbClr val="FFFF00"/>
                </a:solidFill>
              </a:rPr>
              <a:t>Parramatta was chosen as the second mainland settlement because: </a:t>
            </a:r>
          </a:p>
          <a:p>
            <a:pPr marL="799200" lvl="2" indent="-342000">
              <a:buClr>
                <a:srgbClr val="FFFF00"/>
              </a:buClr>
              <a:buFont typeface="+mj-lt"/>
              <a:buAutoNum type="alphaLcPeriod"/>
            </a:pPr>
            <a:r>
              <a:rPr lang="en-US" sz="6200" dirty="0">
                <a:solidFill>
                  <a:srgbClr val="FFFF00"/>
                </a:solidFill>
              </a:rPr>
              <a:t>It was thought to be safer than Sydney </a:t>
            </a:r>
          </a:p>
          <a:p>
            <a:pPr marL="799200" lvl="2" indent="-342000">
              <a:buClr>
                <a:srgbClr val="FFFF00"/>
              </a:buClr>
              <a:buFont typeface="+mj-lt"/>
              <a:buAutoNum type="alphaLcPeriod"/>
            </a:pPr>
            <a:r>
              <a:rPr lang="en-US" sz="6200" dirty="0">
                <a:solidFill>
                  <a:srgbClr val="FFFF00"/>
                </a:solidFill>
              </a:rPr>
              <a:t>It had more fertile soils than Sydney</a:t>
            </a:r>
          </a:p>
          <a:p>
            <a:pPr marL="799200" lvl="2" indent="-342000">
              <a:buClr>
                <a:srgbClr val="FFFF00"/>
              </a:buClr>
              <a:buFont typeface="+mj-lt"/>
              <a:buAutoNum type="alphaLcPeriod"/>
            </a:pPr>
            <a:r>
              <a:rPr lang="en-US" sz="6200" dirty="0">
                <a:solidFill>
                  <a:srgbClr val="FFFF00"/>
                </a:solidFill>
              </a:rPr>
              <a:t>It had no occupants – was considered terra nullius</a:t>
            </a:r>
          </a:p>
          <a:p>
            <a:pPr marL="799200" lvl="2" indent="-342000">
              <a:buClr>
                <a:srgbClr val="FFFF00"/>
              </a:buClr>
              <a:buFont typeface="+mj-lt"/>
              <a:buAutoNum type="alphaLcPeriod"/>
            </a:pPr>
            <a:r>
              <a:rPr lang="en-US" sz="6200" dirty="0">
                <a:solidFill>
                  <a:srgbClr val="FFFF00"/>
                </a:solidFill>
              </a:rPr>
              <a:t>Both A &amp; B</a:t>
            </a:r>
          </a:p>
          <a:p>
            <a:pPr>
              <a:buFont typeface="Arial"/>
              <a:buChar char="•"/>
            </a:pPr>
            <a:endParaRPr lang="en-US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A966700-A75B-4E2A-9802-CE75D1C588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5"/>
          <a:srcRect l="11006" r="22077" b="-2"/>
          <a:stretch/>
        </p:blipFill>
        <p:spPr>
          <a:xfrm>
            <a:off x="6198830" y="833064"/>
            <a:ext cx="5447070" cy="5250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629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E8C4A6A-BEBD-45AC-BC2E-3B9D01F4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909" y="577154"/>
            <a:ext cx="3979205" cy="14533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6000" dirty="0">
                <a:solidFill>
                  <a:srgbClr val="FFFF00"/>
                </a:solidFill>
                <a:latin typeface="+mn-lt"/>
              </a:rPr>
              <a:t>Early days 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A966700-A75B-4E2A-9802-CE75D1C588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5"/>
          <a:srcRect t="10673" b="10673"/>
          <a:stretch/>
        </p:blipFill>
        <p:spPr>
          <a:xfrm>
            <a:off x="5989426" y="796413"/>
            <a:ext cx="5472205" cy="5281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5C6C1F-F003-43F9-97AF-FECDDA745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2178" y="2178296"/>
            <a:ext cx="4785822" cy="363793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Q3 </a:t>
            </a:r>
          </a:p>
          <a:p>
            <a:r>
              <a:rPr lang="en-US" sz="4400" dirty="0">
                <a:solidFill>
                  <a:srgbClr val="FFFF00"/>
                </a:solidFill>
              </a:rPr>
              <a:t>Who, known as the flogging parson, was the resident chaplain of the district of Parramatta? </a:t>
            </a:r>
          </a:p>
        </p:txBody>
      </p:sp>
    </p:spTree>
    <p:extLst>
      <p:ext uri="{BB962C8B-B14F-4D97-AF65-F5344CB8AC3E}">
        <p14:creationId xmlns:p14="http://schemas.microsoft.com/office/powerpoint/2010/main" val="658393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E8C4A6A-BEBD-45AC-BC2E-3B9D01F4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5219699" cy="145626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6000" dirty="0">
                <a:solidFill>
                  <a:srgbClr val="FFFF00"/>
                </a:solidFill>
              </a:rPr>
              <a:t>Early days 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A966700-A75B-4E2A-9802-CE75D1C588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5"/>
          <a:srcRect l="20822" r="20822"/>
          <a:stretch/>
        </p:blipFill>
        <p:spPr>
          <a:xfrm>
            <a:off x="6198830" y="864877"/>
            <a:ext cx="5447070" cy="5250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5C6C1F-F003-43F9-97AF-FECDDA745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2" y="2024734"/>
            <a:ext cx="4970104" cy="354252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Q4  </a:t>
            </a:r>
          </a:p>
          <a:p>
            <a:r>
              <a:rPr lang="en-AU" sz="4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first three storey building in the colony was home to which institution? 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4333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53ED3FC-3BE8-4F1F-BEF1-74B1C72171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8E8C4A6A-BEBD-45AC-BC2E-3B9D01F4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909" y="808055"/>
            <a:ext cx="3979205" cy="14533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5400" dirty="0">
                <a:solidFill>
                  <a:srgbClr val="FFFF00"/>
                </a:solidFill>
                <a:latin typeface="+mn-lt"/>
              </a:rPr>
              <a:t>Early days 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5C6C1F-F003-43F9-97AF-FECDDA745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2178" y="2261420"/>
            <a:ext cx="4324004" cy="363793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Q5  </a:t>
            </a:r>
          </a:p>
          <a:p>
            <a:r>
              <a:rPr lang="en-US" sz="4400" dirty="0">
                <a:solidFill>
                  <a:srgbClr val="FFFF00"/>
                </a:solidFill>
              </a:rPr>
              <a:t>Who was given the first land grant in the colony, and what was it called? 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A966700-A75B-4E2A-9802-CE75D1C588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6"/>
          <a:srcRect l="15160" r="15160"/>
          <a:stretch/>
        </p:blipFill>
        <p:spPr>
          <a:xfrm>
            <a:off x="5693882" y="796413"/>
            <a:ext cx="5491353" cy="5299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68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53ED3FC-3BE8-4F1F-BEF1-74B1C72171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8E8C4A6A-BEBD-45AC-BC2E-3B9D01F4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909" y="327766"/>
            <a:ext cx="3979205" cy="14533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6000" dirty="0">
                <a:solidFill>
                  <a:srgbClr val="FFFF00"/>
                </a:solidFill>
                <a:latin typeface="+mn-lt"/>
              </a:rPr>
              <a:t>Early days 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5C6C1F-F003-43F9-97AF-FECDDA745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2177" y="2261420"/>
            <a:ext cx="5164514" cy="363793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Q6  </a:t>
            </a:r>
          </a:p>
          <a:p>
            <a:r>
              <a:rPr lang="en-US" sz="4400" dirty="0">
                <a:solidFill>
                  <a:srgbClr val="FFFF00"/>
                </a:solidFill>
              </a:rPr>
              <a:t>What famous private school was the first in the colony, and has occupied four different sites in Parramatta? 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A966700-A75B-4E2A-9802-CE75D1C588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6"/>
          <a:srcRect l="15853" r="15853"/>
          <a:stretch/>
        </p:blipFill>
        <p:spPr>
          <a:xfrm>
            <a:off x="6343135" y="796413"/>
            <a:ext cx="5300385" cy="5102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5727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E8C4A6A-BEBD-45AC-BC2E-3B9D01F4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909" y="808055"/>
            <a:ext cx="3979205" cy="14533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6000" dirty="0">
                <a:solidFill>
                  <a:srgbClr val="FFFF00"/>
                </a:solidFill>
                <a:latin typeface="+mn-lt"/>
              </a:rPr>
              <a:t>Early days 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A966700-A75B-4E2A-9802-CE75D1C588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9" t="6275" r="8394" b="10159"/>
          <a:stretch/>
        </p:blipFill>
        <p:spPr>
          <a:xfrm>
            <a:off x="7469312" y="808055"/>
            <a:ext cx="4059873" cy="5530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5C6C1F-F003-43F9-97AF-FECDDA745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2177" y="2261420"/>
            <a:ext cx="6667135" cy="3637935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Q7</a:t>
            </a:r>
          </a:p>
          <a:p>
            <a:r>
              <a:rPr lang="en-US" sz="4400" dirty="0" smtClean="0">
                <a:solidFill>
                  <a:srgbClr val="FFFF00"/>
                </a:solidFill>
              </a:rPr>
              <a:t>Which young </a:t>
            </a:r>
            <a:r>
              <a:rPr lang="en-US" sz="4400" dirty="0" err="1" smtClean="0">
                <a:solidFill>
                  <a:srgbClr val="FFFF00"/>
                </a:solidFill>
              </a:rPr>
              <a:t>Darug</a:t>
            </a:r>
            <a:r>
              <a:rPr lang="en-US" sz="4400" dirty="0" smtClean="0">
                <a:solidFill>
                  <a:srgbClr val="FFFF00"/>
                </a:solidFill>
              </a:rPr>
              <a:t> man befriended Governor Arthur Phillip and guided his expedition to the Hawkesbury?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2521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53ED3FC-3BE8-4F1F-BEF1-74B1C72171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8E8C4A6A-BEBD-45AC-BC2E-3B9D01F4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909" y="808055"/>
            <a:ext cx="3979205" cy="14533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5400" dirty="0">
                <a:solidFill>
                  <a:srgbClr val="FFFF00"/>
                </a:solidFill>
                <a:latin typeface="+mn-lt"/>
              </a:rPr>
              <a:t>Early days 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5C6C1F-F003-43F9-97AF-FECDDA745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2178" y="2261420"/>
            <a:ext cx="4002936" cy="363793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Q8  </a:t>
            </a:r>
          </a:p>
          <a:p>
            <a:r>
              <a:rPr lang="en-US" sz="4400">
                <a:solidFill>
                  <a:srgbClr val="FFFF00"/>
                </a:solidFill>
              </a:rPr>
              <a:t>In which </a:t>
            </a:r>
            <a:r>
              <a:rPr lang="en-US" sz="4400" dirty="0">
                <a:solidFill>
                  <a:srgbClr val="FFFF00"/>
                </a:solidFill>
              </a:rPr>
              <a:t>institution were female convicts housed? 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A966700-A75B-4E2A-9802-CE75D1C588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5"/>
          <a:srcRect l="15418" r="3017"/>
          <a:stretch/>
        </p:blipFill>
        <p:spPr>
          <a:xfrm>
            <a:off x="5242683" y="833737"/>
            <a:ext cx="6243303" cy="5102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0574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elestial">
    <a:dk1>
      <a:sysClr val="windowText" lastClr="000000"/>
    </a:dk1>
    <a:lt1>
      <a:sysClr val="window" lastClr="FFFFFF"/>
    </a:lt1>
    <a:dk2>
      <a:srgbClr val="18276C"/>
    </a:dk2>
    <a:lt2>
      <a:srgbClr val="EBEBEB"/>
    </a:lt2>
    <a:accent1>
      <a:srgbClr val="AC3EC1"/>
    </a:accent1>
    <a:accent2>
      <a:srgbClr val="477BD1"/>
    </a:accent2>
    <a:accent3>
      <a:srgbClr val="46B298"/>
    </a:accent3>
    <a:accent4>
      <a:srgbClr val="90BA4C"/>
    </a:accent4>
    <a:accent5>
      <a:srgbClr val="DD9D31"/>
    </a:accent5>
    <a:accent6>
      <a:srgbClr val="E25247"/>
    </a:accent6>
    <a:hlink>
      <a:srgbClr val="C573D2"/>
    </a:hlink>
    <a:folHlink>
      <a:srgbClr val="CCAEE8"/>
    </a:folHlink>
  </a:clrScheme>
</a:themeOverride>
</file>

<file path=ppt/theme/themeOverride2.xml><?xml version="1.0" encoding="utf-8"?>
<a:themeOverride xmlns:a="http://schemas.openxmlformats.org/drawingml/2006/main">
  <a:clrScheme name="Celestial">
    <a:dk1>
      <a:sysClr val="windowText" lastClr="000000"/>
    </a:dk1>
    <a:lt1>
      <a:sysClr val="window" lastClr="FFFFFF"/>
    </a:lt1>
    <a:dk2>
      <a:srgbClr val="18276C"/>
    </a:dk2>
    <a:lt2>
      <a:srgbClr val="EBEBEB"/>
    </a:lt2>
    <a:accent1>
      <a:srgbClr val="AC3EC1"/>
    </a:accent1>
    <a:accent2>
      <a:srgbClr val="477BD1"/>
    </a:accent2>
    <a:accent3>
      <a:srgbClr val="46B298"/>
    </a:accent3>
    <a:accent4>
      <a:srgbClr val="90BA4C"/>
    </a:accent4>
    <a:accent5>
      <a:srgbClr val="DD9D31"/>
    </a:accent5>
    <a:accent6>
      <a:srgbClr val="E25247"/>
    </a:accent6>
    <a:hlink>
      <a:srgbClr val="C573D2"/>
    </a:hlink>
    <a:folHlink>
      <a:srgbClr val="CCAEE8"/>
    </a:folHlink>
  </a:clrScheme>
</a:themeOverride>
</file>

<file path=ppt/theme/themeOverride3.xml><?xml version="1.0" encoding="utf-8"?>
<a:themeOverride xmlns:a="http://schemas.openxmlformats.org/drawingml/2006/main">
  <a:clrScheme name="Celestial">
    <a:dk1>
      <a:sysClr val="windowText" lastClr="000000"/>
    </a:dk1>
    <a:lt1>
      <a:sysClr val="window" lastClr="FFFFFF"/>
    </a:lt1>
    <a:dk2>
      <a:srgbClr val="18276C"/>
    </a:dk2>
    <a:lt2>
      <a:srgbClr val="EBEBEB"/>
    </a:lt2>
    <a:accent1>
      <a:srgbClr val="AC3EC1"/>
    </a:accent1>
    <a:accent2>
      <a:srgbClr val="477BD1"/>
    </a:accent2>
    <a:accent3>
      <a:srgbClr val="46B298"/>
    </a:accent3>
    <a:accent4>
      <a:srgbClr val="90BA4C"/>
    </a:accent4>
    <a:accent5>
      <a:srgbClr val="DD9D31"/>
    </a:accent5>
    <a:accent6>
      <a:srgbClr val="E25247"/>
    </a:accent6>
    <a:hlink>
      <a:srgbClr val="C573D2"/>
    </a:hlink>
    <a:folHlink>
      <a:srgbClr val="CCAEE8"/>
    </a:folHlink>
  </a:clrScheme>
</a:themeOverride>
</file>

<file path=ppt/theme/themeOverride4.xml><?xml version="1.0" encoding="utf-8"?>
<a:themeOverride xmlns:a="http://schemas.openxmlformats.org/drawingml/2006/main">
  <a:clrScheme name="Celestial">
    <a:dk1>
      <a:sysClr val="windowText" lastClr="000000"/>
    </a:dk1>
    <a:lt1>
      <a:sysClr val="window" lastClr="FFFFFF"/>
    </a:lt1>
    <a:dk2>
      <a:srgbClr val="18276C"/>
    </a:dk2>
    <a:lt2>
      <a:srgbClr val="EBEBEB"/>
    </a:lt2>
    <a:accent1>
      <a:srgbClr val="AC3EC1"/>
    </a:accent1>
    <a:accent2>
      <a:srgbClr val="477BD1"/>
    </a:accent2>
    <a:accent3>
      <a:srgbClr val="46B298"/>
    </a:accent3>
    <a:accent4>
      <a:srgbClr val="90BA4C"/>
    </a:accent4>
    <a:accent5>
      <a:srgbClr val="DD9D31"/>
    </a:accent5>
    <a:accent6>
      <a:srgbClr val="E25247"/>
    </a:accent6>
    <a:hlink>
      <a:srgbClr val="C573D2"/>
    </a:hlink>
    <a:folHlink>
      <a:srgbClr val="CCAEE8"/>
    </a:folHlink>
  </a:clrScheme>
</a:themeOverride>
</file>

<file path=ppt/theme/themeOverride5.xml><?xml version="1.0" encoding="utf-8"?>
<a:themeOverride xmlns:a="http://schemas.openxmlformats.org/drawingml/2006/main">
  <a:clrScheme name="Celestial">
    <a:dk1>
      <a:sysClr val="windowText" lastClr="000000"/>
    </a:dk1>
    <a:lt1>
      <a:sysClr val="window" lastClr="FFFFFF"/>
    </a:lt1>
    <a:dk2>
      <a:srgbClr val="18276C"/>
    </a:dk2>
    <a:lt2>
      <a:srgbClr val="EBEBEB"/>
    </a:lt2>
    <a:accent1>
      <a:srgbClr val="AC3EC1"/>
    </a:accent1>
    <a:accent2>
      <a:srgbClr val="477BD1"/>
    </a:accent2>
    <a:accent3>
      <a:srgbClr val="46B298"/>
    </a:accent3>
    <a:accent4>
      <a:srgbClr val="90BA4C"/>
    </a:accent4>
    <a:accent5>
      <a:srgbClr val="DD9D31"/>
    </a:accent5>
    <a:accent6>
      <a:srgbClr val="E25247"/>
    </a:accent6>
    <a:hlink>
      <a:srgbClr val="C573D2"/>
    </a:hlink>
    <a:folHlink>
      <a:srgbClr val="CCAEE8"/>
    </a:folHlink>
  </a:clrScheme>
</a:themeOverride>
</file>

<file path=ppt/theme/themeOverride6.xml><?xml version="1.0" encoding="utf-8"?>
<a:themeOverride xmlns:a="http://schemas.openxmlformats.org/drawingml/2006/main">
  <a:clrScheme name="Celestial">
    <a:dk1>
      <a:sysClr val="windowText" lastClr="000000"/>
    </a:dk1>
    <a:lt1>
      <a:sysClr val="window" lastClr="FFFFFF"/>
    </a:lt1>
    <a:dk2>
      <a:srgbClr val="18276C"/>
    </a:dk2>
    <a:lt2>
      <a:srgbClr val="EBEBEB"/>
    </a:lt2>
    <a:accent1>
      <a:srgbClr val="AC3EC1"/>
    </a:accent1>
    <a:accent2>
      <a:srgbClr val="477BD1"/>
    </a:accent2>
    <a:accent3>
      <a:srgbClr val="46B298"/>
    </a:accent3>
    <a:accent4>
      <a:srgbClr val="90BA4C"/>
    </a:accent4>
    <a:accent5>
      <a:srgbClr val="DD9D31"/>
    </a:accent5>
    <a:accent6>
      <a:srgbClr val="E25247"/>
    </a:accent6>
    <a:hlink>
      <a:srgbClr val="C573D2"/>
    </a:hlink>
    <a:folHlink>
      <a:srgbClr val="CCAEE8"/>
    </a:folHlink>
  </a:clrScheme>
</a:themeOverride>
</file>

<file path=ppt/theme/themeOverride7.xml><?xml version="1.0" encoding="utf-8"?>
<a:themeOverride xmlns:a="http://schemas.openxmlformats.org/drawingml/2006/main">
  <a:clrScheme name="Celestial">
    <a:dk1>
      <a:sysClr val="windowText" lastClr="000000"/>
    </a:dk1>
    <a:lt1>
      <a:sysClr val="window" lastClr="FFFFFF"/>
    </a:lt1>
    <a:dk2>
      <a:srgbClr val="18276C"/>
    </a:dk2>
    <a:lt2>
      <a:srgbClr val="EBEBEB"/>
    </a:lt2>
    <a:accent1>
      <a:srgbClr val="AC3EC1"/>
    </a:accent1>
    <a:accent2>
      <a:srgbClr val="477BD1"/>
    </a:accent2>
    <a:accent3>
      <a:srgbClr val="46B298"/>
    </a:accent3>
    <a:accent4>
      <a:srgbClr val="90BA4C"/>
    </a:accent4>
    <a:accent5>
      <a:srgbClr val="DD9D31"/>
    </a:accent5>
    <a:accent6>
      <a:srgbClr val="E25247"/>
    </a:accent6>
    <a:hlink>
      <a:srgbClr val="C573D2"/>
    </a:hlink>
    <a:folHlink>
      <a:srgbClr val="CCAE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957</Words>
  <Application>Microsoft Office PowerPoint</Application>
  <PresentationFormat>Widescreen</PresentationFormat>
  <Paragraphs>118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Celestial</vt:lpstr>
      <vt:lpstr>Early days</vt:lpstr>
      <vt:lpstr>Early days  </vt:lpstr>
      <vt:lpstr>Early days  </vt:lpstr>
      <vt:lpstr>Early days  </vt:lpstr>
      <vt:lpstr>Early days  </vt:lpstr>
      <vt:lpstr>Early days  </vt:lpstr>
      <vt:lpstr>Early days  </vt:lpstr>
      <vt:lpstr>Early days  </vt:lpstr>
      <vt:lpstr>Early days  </vt:lpstr>
      <vt:lpstr>Early days  </vt:lpstr>
      <vt:lpstr>Early days  </vt:lpstr>
      <vt:lpstr>Early days - answers </vt:lpstr>
      <vt:lpstr>WHAT AM I?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Early days</dc:title>
  <dc:creator>Sasa Kennedy</dc:creator>
  <cp:lastModifiedBy>Rebecca Falzon</cp:lastModifiedBy>
  <cp:revision>20</cp:revision>
  <dcterms:created xsi:type="dcterms:W3CDTF">2020-10-19T06:00:06Z</dcterms:created>
  <dcterms:modified xsi:type="dcterms:W3CDTF">2021-03-14T00:59:21Z</dcterms:modified>
</cp:coreProperties>
</file>