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71" r:id="rId2"/>
    <p:sldId id="284" r:id="rId3"/>
    <p:sldId id="273" r:id="rId4"/>
    <p:sldId id="274" r:id="rId5"/>
    <p:sldId id="275" r:id="rId6"/>
    <p:sldId id="276" r:id="rId7"/>
    <p:sldId id="278" r:id="rId8"/>
    <p:sldId id="280" r:id="rId9"/>
    <p:sldId id="281" r:id="rId10"/>
    <p:sldId id="282" r:id="rId11"/>
    <p:sldId id="279" r:id="rId12"/>
    <p:sldId id="277" r:id="rId13"/>
    <p:sldId id="272" r:id="rId14"/>
    <p:sldId id="28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1628" autoAdjust="0"/>
  </p:normalViewPr>
  <p:slideViewPr>
    <p:cSldViewPr snapToGrid="0">
      <p:cViewPr varScale="1">
        <p:scale>
          <a:sx n="29" d="100"/>
          <a:sy n="29" d="100"/>
        </p:scale>
        <p:origin x="14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F6C9F-9FD4-4AF3-B5B7-C5F83DCC1DF0}" type="datetimeFigureOut">
              <a:rPr lang="en-AU" smtClean="0"/>
              <a:t>13/05/2021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F314E-48F7-4AB4-84E6-13C534B9C07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303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Before starting online meeting: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Select </a:t>
            </a:r>
            <a:r>
              <a:rPr lang="en-AU" b="1" dirty="0"/>
              <a:t>Slide show </a:t>
            </a:r>
            <a:r>
              <a:rPr lang="en-AU" dirty="0"/>
              <a:t>from top bar and click </a:t>
            </a:r>
            <a:r>
              <a:rPr lang="en-AU" b="1" dirty="0"/>
              <a:t>“From beginning”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You will be able to see the notes; participants will only see slides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dirty="0"/>
              <a:t>Before starting quiz: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</a:t>
            </a:r>
            <a:r>
              <a:rPr lang="en-AU"/>
              <a:t>heck </a:t>
            </a:r>
            <a:r>
              <a:rPr lang="en-AU" dirty="0"/>
              <a:t>that participants have a pen and paper at the ready, to write down their answers.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Each correct answer is worth 1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If playing in teams, remind groups to mute their mic as they discuss their answer, so they don’t accidentally tell other teams.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Remember to speak slowly and clearly, so everyone understands the questions.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Check that everyone is ready before moving on to next question.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781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5581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9563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906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AU" sz="1300" b="1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First People – Answers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does the name Parramatta come from?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a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Darug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word, meaning water place of eels.  The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Barramatta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clan, of the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Darug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nation, are the traditional custodians of the area where the Parramatta CBD stands.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What significance did the Parramatta River have for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Darug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people? D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of the above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As a transport and trade route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As a meeting place of saltwater and freshwater communities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As a major supply of food and fresh water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All of the above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What is a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Darug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canoe called?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nawi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What staple food of the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Burramattagal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grew on the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floodzones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Parramatta River?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Yams, which are now locally extinct due to intensive colonial farming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What was the bark of the paper bark tree used for?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– A &amp; C; making shelters and wrapping things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Making shelters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Making paper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Wrapping babies and food</a:t>
            </a:r>
          </a:p>
          <a:p>
            <a:pPr lvl="1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A &amp; C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What is the traditional method of Aboriginal land management using fire known as?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Firestick farming, also known as cultural burning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The spiny mat-rush, or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lomandra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used for both weaving and as a food source.  True or false?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Along what local creek was there an ochre source, used for both ceremony and trade?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Clay Cliff Creek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 the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Darug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name with the correct animal: 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Darug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Buru,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mariyung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wiriga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barragin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English – goanna, emu, kangaroo, echidna.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Buru = kangaroo,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mariyung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emu,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wiriga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goanna,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barragin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echidna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Darug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 continue to practise culture in our city today– true or false?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True,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Darug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 continue to practice traditional culture as it evolves.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7000"/>
              </a:lnSpc>
              <a:spcBef>
                <a:spcPts val="200"/>
              </a:spcBef>
            </a:pPr>
            <a:endParaRPr lang="en-AU" sz="13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00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Before starting online meeting: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Select </a:t>
            </a:r>
            <a:r>
              <a:rPr lang="en-AU" b="1" dirty="0"/>
              <a:t>Slide show </a:t>
            </a:r>
            <a:r>
              <a:rPr lang="en-AU" dirty="0"/>
              <a:t>from top bar and click </a:t>
            </a:r>
            <a:r>
              <a:rPr lang="en-AU" b="1" dirty="0"/>
              <a:t>“From beginning”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You will be able to see the notes; participants will only see slides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dirty="0"/>
              <a:t>Before starting quiz: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</a:t>
            </a:r>
            <a:r>
              <a:rPr lang="en-AU"/>
              <a:t>heck </a:t>
            </a:r>
            <a:r>
              <a:rPr lang="en-AU" dirty="0"/>
              <a:t>that participants have a pen and paper at the ready, to write down their answers.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Each correct answer is worth 1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If playing in teams, remind groups to mute their mic as they discuss their answer, so they don’t accidentally tell other teams.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Remember to speak slowly and clearly, so everyone understands the questions.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Check that everyone is ready before moving on to next question.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0432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472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62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1494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395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298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872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341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EAB2B7-655D-49AB-B54A-121DB53B5F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7200" b="1" dirty="0">
                <a:solidFill>
                  <a:srgbClr val="FFFF00"/>
                </a:solidFill>
              </a:rPr>
              <a:t>First people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6928585-8A2A-4D0C-B323-C4789EA9E4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Parramatta</a:t>
            </a:r>
          </a:p>
        </p:txBody>
      </p:sp>
    </p:spTree>
    <p:extLst>
      <p:ext uri="{BB962C8B-B14F-4D97-AF65-F5344CB8AC3E}">
        <p14:creationId xmlns:p14="http://schemas.microsoft.com/office/powerpoint/2010/main" val="388323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First people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776" b="6776"/>
          <a:stretch/>
        </p:blipFill>
        <p:spPr>
          <a:xfrm>
            <a:off x="6999564" y="457201"/>
            <a:ext cx="4078773" cy="6130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024734"/>
            <a:ext cx="5809591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Q8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Along what local creek was there an ochre source, used for both ceremony and trade?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59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First people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805" b="1805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3"/>
            <a:ext cx="5219698" cy="42513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Q9  </a:t>
            </a:r>
          </a:p>
          <a:p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Match the 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Dharug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name with the correct animal:  </a:t>
            </a:r>
          </a:p>
          <a:p>
            <a:r>
              <a:rPr lang="en-AU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Buru					Goanna	</a:t>
            </a:r>
          </a:p>
          <a:p>
            <a:r>
              <a:rPr lang="en-AU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AU" sz="32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ariyung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Emu	</a:t>
            </a:r>
          </a:p>
          <a:p>
            <a:r>
              <a:rPr lang="en-AU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AU" sz="32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iriga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Kangaroo</a:t>
            </a:r>
          </a:p>
          <a:p>
            <a:r>
              <a:rPr lang="en-AU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AU" sz="32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arragin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Echidna</a:t>
            </a:r>
          </a:p>
        </p:txBody>
      </p:sp>
    </p:spTree>
    <p:extLst>
      <p:ext uri="{BB962C8B-B14F-4D97-AF65-F5344CB8AC3E}">
        <p14:creationId xmlns:p14="http://schemas.microsoft.com/office/powerpoint/2010/main" val="1475044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First people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5861" r="5861"/>
          <a:stretch/>
        </p:blipFill>
        <p:spPr>
          <a:xfrm>
            <a:off x="6198830" y="1390261"/>
            <a:ext cx="5447070" cy="472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Q10  </a:t>
            </a:r>
          </a:p>
          <a:p>
            <a:r>
              <a:rPr lang="en-AU" sz="44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Dharug</a:t>
            </a: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people continue to practise culture in our city today – true or false?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1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6850"/>
            <a:ext cx="1013142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rgbClr val="FFFF00"/>
                </a:solidFill>
                <a:latin typeface="+mn-lt"/>
              </a:rPr>
              <a:t>First people - answers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5F59BF5-37E3-486C-A56E-48973B027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057" y="1188472"/>
            <a:ext cx="5144654" cy="5494572"/>
          </a:xfrm>
        </p:spPr>
        <p:txBody>
          <a:bodyPr>
            <a:normAutofit lnSpcReduction="10000"/>
          </a:bodyPr>
          <a:lstStyle/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800" dirty="0">
                <a:solidFill>
                  <a:srgbClr val="FFFF00"/>
                </a:solidFill>
              </a:rPr>
              <a:t>It is a </a:t>
            </a:r>
            <a:r>
              <a:rPr lang="en-AU" sz="2800" dirty="0" err="1">
                <a:solidFill>
                  <a:srgbClr val="FFFF00"/>
                </a:solidFill>
              </a:rPr>
              <a:t>Dharug</a:t>
            </a:r>
            <a:r>
              <a:rPr lang="en-AU" sz="2800" dirty="0">
                <a:solidFill>
                  <a:srgbClr val="FFFF00"/>
                </a:solidFill>
              </a:rPr>
              <a:t> word, meaning water place of eels.  The </a:t>
            </a:r>
            <a:r>
              <a:rPr lang="en-AU" sz="2800" dirty="0" err="1">
                <a:solidFill>
                  <a:srgbClr val="FFFF00"/>
                </a:solidFill>
              </a:rPr>
              <a:t>Burramatta</a:t>
            </a:r>
            <a:r>
              <a:rPr lang="en-AU" sz="2800" dirty="0">
                <a:solidFill>
                  <a:srgbClr val="FFFF00"/>
                </a:solidFill>
              </a:rPr>
              <a:t> clan, of the </a:t>
            </a:r>
            <a:r>
              <a:rPr lang="en-AU" sz="2800" dirty="0" err="1">
                <a:solidFill>
                  <a:srgbClr val="FFFF00"/>
                </a:solidFill>
              </a:rPr>
              <a:t>Dharug</a:t>
            </a:r>
            <a:r>
              <a:rPr lang="en-AU" sz="2800" dirty="0">
                <a:solidFill>
                  <a:srgbClr val="FFFF00"/>
                </a:solidFill>
              </a:rPr>
              <a:t> nation, are the traditional custodians of the area where the Parramatta CBD stands.</a:t>
            </a: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2800" dirty="0">
                <a:solidFill>
                  <a:srgbClr val="FFFF00"/>
                </a:solidFill>
              </a:rPr>
              <a:t>D - All of the above</a:t>
            </a: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2800" dirty="0">
                <a:solidFill>
                  <a:srgbClr val="FFFF00"/>
                </a:solidFill>
              </a:rPr>
              <a:t>A </a:t>
            </a:r>
            <a:r>
              <a:rPr lang="en-AU" sz="2800" dirty="0" err="1">
                <a:solidFill>
                  <a:srgbClr val="FFFF00"/>
                </a:solidFill>
              </a:rPr>
              <a:t>nawi</a:t>
            </a:r>
            <a:endParaRPr lang="en-AU" sz="28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2800" dirty="0">
                <a:solidFill>
                  <a:srgbClr val="FFFF00"/>
                </a:solidFill>
              </a:rPr>
              <a:t>Yams, which are now locally extinct due to intensive colonial-era farming</a:t>
            </a: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2800" dirty="0">
                <a:solidFill>
                  <a:srgbClr val="FFFF00"/>
                </a:solidFill>
              </a:rPr>
              <a:t>D – A &amp; C; making shelters and wrapping things</a:t>
            </a:r>
          </a:p>
          <a:p>
            <a:pPr>
              <a:buClr>
                <a:srgbClr val="FFFF00"/>
              </a:buClr>
            </a:pP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6291" y="1623117"/>
            <a:ext cx="5144652" cy="462528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buClr>
                <a:srgbClr val="FFFF00"/>
              </a:buClr>
              <a:buFont typeface="+mj-lt"/>
              <a:buAutoNum type="arabicPeriod" startAt="6"/>
            </a:pPr>
            <a:r>
              <a:rPr lang="en-AU" sz="2800" dirty="0">
                <a:solidFill>
                  <a:srgbClr val="FFFF00"/>
                </a:solidFill>
              </a:rPr>
              <a:t>Firestick farming, also known 	as cultural burning</a:t>
            </a:r>
          </a:p>
          <a:p>
            <a:pPr marL="514350" indent="-514350">
              <a:buClr>
                <a:srgbClr val="FFFF00"/>
              </a:buClr>
              <a:buFont typeface="+mj-lt"/>
              <a:buAutoNum type="arabicPeriod" startAt="6"/>
            </a:pPr>
            <a:r>
              <a:rPr lang="en-AU" sz="2800" dirty="0">
                <a:solidFill>
                  <a:srgbClr val="FFFF00"/>
                </a:solidFill>
              </a:rPr>
              <a:t>True</a:t>
            </a:r>
          </a:p>
          <a:p>
            <a:pPr marL="514350" indent="-514350">
              <a:buClr>
                <a:srgbClr val="FFFF00"/>
              </a:buClr>
              <a:buFont typeface="+mj-lt"/>
              <a:buAutoNum type="arabicPeriod" startAt="6"/>
            </a:pPr>
            <a:r>
              <a:rPr lang="en-AU" sz="2800" dirty="0">
                <a:solidFill>
                  <a:srgbClr val="FFFF00"/>
                </a:solidFill>
                <a:ea typeface="Calibri" panose="020F0502020204030204" pitchFamily="34" charset="0"/>
              </a:rPr>
              <a:t>Clay </a:t>
            </a:r>
            <a:r>
              <a:rPr lang="en-AU" sz="2800">
                <a:solidFill>
                  <a:srgbClr val="FFFF00"/>
                </a:solidFill>
                <a:ea typeface="Calibri" panose="020F0502020204030204" pitchFamily="34" charset="0"/>
              </a:rPr>
              <a:t>Cliff Creek</a:t>
            </a:r>
            <a:endParaRPr lang="en-AU" sz="2800" dirty="0">
              <a:solidFill>
                <a:srgbClr val="FFFF00"/>
              </a:solidFill>
              <a:ea typeface="Calibri" panose="020F0502020204030204" pitchFamily="34" charset="0"/>
            </a:endParaRPr>
          </a:p>
          <a:p>
            <a:pPr marL="514350" indent="-514350">
              <a:spcAft>
                <a:spcPts val="0"/>
              </a:spcAft>
              <a:buClr>
                <a:srgbClr val="FFFF00"/>
              </a:buClr>
              <a:buFont typeface="+mj-lt"/>
              <a:buAutoNum type="arabicPeriod" startAt="6"/>
            </a:pPr>
            <a:r>
              <a:rPr lang="en-AU" sz="2800" dirty="0">
                <a:solidFill>
                  <a:srgbClr val="FFFF00"/>
                </a:solidFill>
              </a:rPr>
              <a:t>Buru 		 = Kangaroo </a:t>
            </a:r>
          </a:p>
          <a:p>
            <a:pPr marL="0" indent="0">
              <a:spcAft>
                <a:spcPts val="0"/>
              </a:spcAft>
              <a:buClr>
                <a:srgbClr val="FFFF00"/>
              </a:buClr>
              <a:buNone/>
            </a:pPr>
            <a:r>
              <a:rPr lang="en-AU" sz="2800" dirty="0">
                <a:solidFill>
                  <a:srgbClr val="FFFF00"/>
                </a:solidFill>
              </a:rPr>
              <a:t>	 </a:t>
            </a:r>
            <a:r>
              <a:rPr lang="en-AU" sz="2800" dirty="0" err="1">
                <a:solidFill>
                  <a:srgbClr val="FFFF00"/>
                </a:solidFill>
              </a:rPr>
              <a:t>Mariyung</a:t>
            </a:r>
            <a:r>
              <a:rPr lang="en-AU" sz="2800" dirty="0">
                <a:solidFill>
                  <a:srgbClr val="FFFF00"/>
                </a:solidFill>
              </a:rPr>
              <a:t> = Emu</a:t>
            </a:r>
          </a:p>
          <a:p>
            <a:pPr marL="0" indent="0">
              <a:spcAft>
                <a:spcPts val="0"/>
              </a:spcAft>
              <a:buClr>
                <a:srgbClr val="FFFF00"/>
              </a:buClr>
              <a:buNone/>
            </a:pPr>
            <a:r>
              <a:rPr lang="en-AU" sz="2800" dirty="0">
                <a:solidFill>
                  <a:srgbClr val="FFFF00"/>
                </a:solidFill>
              </a:rPr>
              <a:t>	 </a:t>
            </a:r>
            <a:r>
              <a:rPr lang="en-AU" sz="2800" dirty="0" err="1">
                <a:solidFill>
                  <a:srgbClr val="FFFF00"/>
                </a:solidFill>
              </a:rPr>
              <a:t>Wiriga</a:t>
            </a:r>
            <a:r>
              <a:rPr lang="en-AU" sz="2800" dirty="0">
                <a:solidFill>
                  <a:srgbClr val="FFFF00"/>
                </a:solidFill>
              </a:rPr>
              <a:t> 	 = Goanna</a:t>
            </a:r>
          </a:p>
          <a:p>
            <a:pPr marL="0" indent="0">
              <a:spcAft>
                <a:spcPts val="0"/>
              </a:spcAft>
              <a:buClr>
                <a:srgbClr val="FFFF00"/>
              </a:buClr>
              <a:buNone/>
            </a:pPr>
            <a:r>
              <a:rPr lang="en-AU" sz="2800" dirty="0">
                <a:solidFill>
                  <a:srgbClr val="FFFF00"/>
                </a:solidFill>
              </a:rPr>
              <a:t>	 </a:t>
            </a:r>
            <a:r>
              <a:rPr lang="en-AU" sz="2800" dirty="0" err="1">
                <a:solidFill>
                  <a:srgbClr val="FFFF00"/>
                </a:solidFill>
              </a:rPr>
              <a:t>Barragin</a:t>
            </a:r>
            <a:r>
              <a:rPr lang="en-AU" sz="2800" dirty="0">
                <a:solidFill>
                  <a:srgbClr val="FFFF00"/>
                </a:solidFill>
              </a:rPr>
              <a:t> 	 = Echidna</a:t>
            </a:r>
          </a:p>
          <a:p>
            <a:pPr marL="0" indent="0">
              <a:spcAft>
                <a:spcPts val="0"/>
              </a:spcAft>
              <a:buClr>
                <a:srgbClr val="FFFF00"/>
              </a:buClr>
              <a:buNone/>
            </a:pPr>
            <a:r>
              <a:rPr lang="en-AU" sz="28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en-AU" sz="2800" dirty="0">
                <a:solidFill>
                  <a:srgbClr val="FFFF00"/>
                </a:solidFill>
              </a:rPr>
              <a:t>True, </a:t>
            </a:r>
            <a:r>
              <a:rPr lang="en-AU" sz="2800" dirty="0" err="1">
                <a:solidFill>
                  <a:srgbClr val="FFFF00"/>
                </a:solidFill>
              </a:rPr>
              <a:t>Dharug</a:t>
            </a:r>
            <a:r>
              <a:rPr lang="en-AU" sz="2800" dirty="0">
                <a:solidFill>
                  <a:srgbClr val="FFFF00"/>
                </a:solidFill>
              </a:rPr>
              <a:t> people continue 	to practice traditional 	culture 	as it evolves.</a:t>
            </a:r>
          </a:p>
          <a:p>
            <a:pPr marL="0" indent="0">
              <a:buNone/>
            </a:pPr>
            <a:endParaRPr lang="en-AU" sz="2800" dirty="0">
              <a:solidFill>
                <a:srgbClr val="FFFF00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E505C1-ED4A-457A-B0C1-F16A419E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316092"/>
            <a:ext cx="5219699" cy="15862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>
                <a:solidFill>
                  <a:srgbClr val="FFFF00"/>
                </a:solidFill>
              </a:rPr>
              <a:t>WHo</a:t>
            </a:r>
            <a:r>
              <a:rPr lang="en-US" sz="5400" dirty="0">
                <a:solidFill>
                  <a:srgbClr val="FFFF00"/>
                </a:solidFill>
              </a:rPr>
              <a:t> AM I?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465548-0B6B-47A4-853F-987DB6BFB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564" y="1165865"/>
            <a:ext cx="6915484" cy="54024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The Governor described me as “a terrible pest to the colony, but a brave and independent character”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led raids around the Parramatta area, mostly taking corn and clothing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once escaped from hospital, with leg irons and chains still attached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speared the Governor’s Gamekeeper, a man feared and hated for his violence against my people, though it was claimed I was not provoked at the time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In retaliation the Governor ordered 50 soldiers to capture or kill any 6 men of my clan and bring him the heads of at least 2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survived a confrontation that left me extremely ill, with buckshot in my head and body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My son was also shot by a colonist, but he died of his wound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It was believed by many people that I was invincible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My head was sent to England as an item of scientific interest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led over 100 warriors against soldiers and settlers in a battle on the streets of Parramatta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F305E11-15DE-4244-94F9-FD9B4A83E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74" t="20249" r="6774"/>
          <a:stretch/>
        </p:blipFill>
        <p:spPr>
          <a:xfrm>
            <a:off x="7270047" y="1744824"/>
            <a:ext cx="4729120" cy="372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D72B95-6FD5-494B-A40C-6B0F2DB8FF29}"/>
              </a:ext>
            </a:extLst>
          </p:cNvPr>
          <p:cNvSpPr txBox="1"/>
          <p:nvPr/>
        </p:nvSpPr>
        <p:spPr>
          <a:xfrm>
            <a:off x="7270047" y="5663682"/>
            <a:ext cx="4910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>
                <a:solidFill>
                  <a:srgbClr val="FFFF00"/>
                </a:solidFill>
              </a:rPr>
              <a:t>Pemulwuy</a:t>
            </a:r>
            <a:endParaRPr lang="en-A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1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EAB2B7-655D-49AB-B54A-121DB53B5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2385381"/>
            <a:ext cx="7197726" cy="2421464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rgbClr val="FFFF00"/>
                </a:solidFill>
              </a:rPr>
              <a:t>We thank Aunty </a:t>
            </a:r>
            <a:r>
              <a:rPr lang="en-AU" sz="3600" b="1" dirty="0" err="1">
                <a:solidFill>
                  <a:srgbClr val="FFFF00"/>
                </a:solidFill>
              </a:rPr>
              <a:t>corina</a:t>
            </a:r>
            <a:r>
              <a:rPr lang="en-AU" sz="3600" b="1" dirty="0">
                <a:solidFill>
                  <a:srgbClr val="FFFF00"/>
                </a:solidFill>
              </a:rPr>
              <a:t> </a:t>
            </a:r>
            <a:r>
              <a:rPr lang="en-AU" sz="3600" b="1" dirty="0" err="1">
                <a:solidFill>
                  <a:srgbClr val="FFFF00"/>
                </a:solidFill>
              </a:rPr>
              <a:t>norman</a:t>
            </a:r>
            <a:r>
              <a:rPr lang="en-AU" sz="3600" b="1" dirty="0">
                <a:solidFill>
                  <a:srgbClr val="FFFF00"/>
                </a:solidFill>
              </a:rPr>
              <a:t>, aunty Julie </a:t>
            </a:r>
            <a:r>
              <a:rPr lang="en-AU" sz="3600" b="1" dirty="0" err="1">
                <a:solidFill>
                  <a:srgbClr val="FFFF00"/>
                </a:solidFill>
              </a:rPr>
              <a:t>bukhari</a:t>
            </a:r>
            <a:r>
              <a:rPr lang="en-AU" sz="3600" b="1" dirty="0">
                <a:solidFill>
                  <a:srgbClr val="FFFF00"/>
                </a:solidFill>
              </a:rPr>
              <a:t> </a:t>
            </a:r>
            <a:r>
              <a:rPr lang="en-AU" sz="3600" b="1" dirty="0" err="1">
                <a:solidFill>
                  <a:srgbClr val="FFFF00"/>
                </a:solidFill>
              </a:rPr>
              <a:t>webb</a:t>
            </a:r>
            <a:r>
              <a:rPr lang="en-AU" sz="3600" b="1" dirty="0">
                <a:solidFill>
                  <a:srgbClr val="FFFF00"/>
                </a:solidFill>
              </a:rPr>
              <a:t> </a:t>
            </a:r>
            <a:br>
              <a:rPr lang="en-AU" sz="3600" b="1" dirty="0">
                <a:solidFill>
                  <a:srgbClr val="FFFF00"/>
                </a:solidFill>
              </a:rPr>
            </a:br>
            <a:r>
              <a:rPr lang="en-AU" sz="3600" b="1" dirty="0">
                <a:solidFill>
                  <a:srgbClr val="FFFF00"/>
                </a:solidFill>
              </a:rPr>
              <a:t>and uncle </a:t>
            </a:r>
            <a:r>
              <a:rPr lang="en-AU" sz="3600" b="1" dirty="0" err="1">
                <a:solidFill>
                  <a:srgbClr val="FFFF00"/>
                </a:solidFill>
              </a:rPr>
              <a:t>chris</a:t>
            </a:r>
            <a:r>
              <a:rPr lang="en-AU" sz="3600" b="1" dirty="0">
                <a:solidFill>
                  <a:srgbClr val="FFFF00"/>
                </a:solidFill>
              </a:rPr>
              <a:t> </a:t>
            </a:r>
            <a:r>
              <a:rPr lang="en-AU" sz="3600" b="1" dirty="0" err="1">
                <a:solidFill>
                  <a:srgbClr val="FFFF00"/>
                </a:solidFill>
              </a:rPr>
              <a:t>tobin</a:t>
            </a:r>
            <a:r>
              <a:rPr lang="en-AU" sz="3600" b="1" dirty="0">
                <a:solidFill>
                  <a:srgbClr val="FFFF00"/>
                </a:solidFill>
              </a:rPr>
              <a:t> </a:t>
            </a:r>
            <a:br>
              <a:rPr lang="en-AU" sz="3600" b="1" dirty="0">
                <a:solidFill>
                  <a:srgbClr val="FFFF00"/>
                </a:solidFill>
              </a:rPr>
            </a:br>
            <a:r>
              <a:rPr lang="en-AU" sz="3600" b="1" dirty="0">
                <a:solidFill>
                  <a:srgbClr val="FFFF00"/>
                </a:solidFill>
              </a:rPr>
              <a:t>for sharing culture</a:t>
            </a:r>
          </a:p>
        </p:txBody>
      </p:sp>
    </p:spTree>
    <p:extLst>
      <p:ext uri="{BB962C8B-B14F-4D97-AF65-F5344CB8AC3E}">
        <p14:creationId xmlns:p14="http://schemas.microsoft.com/office/powerpoint/2010/main" val="217434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First people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781" b="1781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does the name Parramatta come from?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1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32095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First people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5" t="15684" r="9698"/>
          <a:stretch/>
        </p:blipFill>
        <p:spPr>
          <a:xfrm>
            <a:off x="5382988" y="1996755"/>
            <a:ext cx="6504183" cy="3735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290" y="729842"/>
            <a:ext cx="5219698" cy="605685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Q2  </a:t>
            </a:r>
          </a:p>
          <a:p>
            <a:pPr marL="457200" lvl="0" indent="-457200">
              <a:lnSpc>
                <a:spcPct val="107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significance did the Parramatta River have for </a:t>
            </a:r>
            <a:r>
              <a:rPr lang="en-AU" sz="24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Dharug</a:t>
            </a: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people? </a:t>
            </a:r>
          </a:p>
          <a:p>
            <a:pPr marL="914400" lvl="1" indent="-45720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transport and trade route</a:t>
            </a:r>
          </a:p>
          <a:p>
            <a:pPr marL="914400" lvl="1" indent="-45720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meeting place of saltwater and freshwater communities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major source of food and fresh water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of the above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8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First people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3448" r="14907" b="-106"/>
          <a:stretch/>
        </p:blipFill>
        <p:spPr>
          <a:xfrm>
            <a:off x="4786610" y="864877"/>
            <a:ext cx="6859553" cy="525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Q3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</a:t>
            </a:r>
            <a:r>
              <a:rPr lang="en-AU" sz="44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Dharug</a:t>
            </a: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canoe called?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2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First people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418" r="15418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Q4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staple food of the </a:t>
            </a:r>
            <a:r>
              <a:rPr lang="en-AU" sz="44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Burramattagal</a:t>
            </a: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grew on the </a:t>
            </a:r>
            <a:r>
              <a:rPr lang="en-AU" sz="44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floodzones</a:t>
            </a: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Parramatta River?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9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First people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167" b="14167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Q5  </a:t>
            </a:r>
          </a:p>
          <a:p>
            <a:pPr marL="342900" lvl="0" indent="-342900">
              <a:lnSpc>
                <a:spcPct val="107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was the bark of the paper bark tree used for? </a:t>
            </a:r>
          </a:p>
          <a:p>
            <a:pPr marL="800100" lvl="1" indent="-34290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Making shelters</a:t>
            </a: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Making paper</a:t>
            </a: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Wrapping babies and food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Clr>
                <a:srgbClr val="FFFF00"/>
              </a:buClr>
              <a:buFont typeface="+mj-lt"/>
              <a:buAutoNum type="alphaLcPeriod"/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Both A &amp; C</a:t>
            </a:r>
          </a:p>
        </p:txBody>
      </p:sp>
    </p:spTree>
    <p:extLst>
      <p:ext uri="{BB962C8B-B14F-4D97-AF65-F5344CB8AC3E}">
        <p14:creationId xmlns:p14="http://schemas.microsoft.com/office/powerpoint/2010/main" val="3299628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First people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5364" r="6679"/>
          <a:stretch/>
        </p:blipFill>
        <p:spPr>
          <a:xfrm>
            <a:off x="5673013" y="1502229"/>
            <a:ext cx="6242179" cy="461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208" y="1786855"/>
            <a:ext cx="5066523" cy="446154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Q6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name given to the traditional Aboriginal use of fire for land management?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1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First people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7461" r="15418" b="16776"/>
          <a:stretch/>
        </p:blipFill>
        <p:spPr>
          <a:xfrm>
            <a:off x="6286502" y="864877"/>
            <a:ext cx="5359397" cy="520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Q7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spiny mat-rush, or </a:t>
            </a:r>
            <a:r>
              <a:rPr lang="en-AU" sz="44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lomandra</a:t>
            </a: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is used for both weaving and as a food source.  True or false?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500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{A783B17D-9AC6-4625-B751-37AA45A6D39F}tf03457452</Template>
  <TotalTime>173</TotalTime>
  <Words>1136</Words>
  <Application>Microsoft Office PowerPoint</Application>
  <PresentationFormat>Widescreen</PresentationFormat>
  <Paragraphs>133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Celestial</vt:lpstr>
      <vt:lpstr>First people</vt:lpstr>
      <vt:lpstr>We thank Aunty corina norman, aunty Julie bukhari webb  and uncle chris tobin  for sharing culture</vt:lpstr>
      <vt:lpstr>First people </vt:lpstr>
      <vt:lpstr>First people </vt:lpstr>
      <vt:lpstr>First people </vt:lpstr>
      <vt:lpstr>First people </vt:lpstr>
      <vt:lpstr>First people </vt:lpstr>
      <vt:lpstr>First people </vt:lpstr>
      <vt:lpstr>First people </vt:lpstr>
      <vt:lpstr>First people </vt:lpstr>
      <vt:lpstr>First people </vt:lpstr>
      <vt:lpstr>First people </vt:lpstr>
      <vt:lpstr>First people - answers </vt:lpstr>
      <vt:lpstr>WHo AM 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&amp; culture</dc:title>
  <dc:creator>Sasa Kennedy</dc:creator>
  <cp:lastModifiedBy>Sasa Kennedy</cp:lastModifiedBy>
  <cp:revision>23</cp:revision>
  <dcterms:created xsi:type="dcterms:W3CDTF">2020-12-14T22:43:03Z</dcterms:created>
  <dcterms:modified xsi:type="dcterms:W3CDTF">2021-05-13T03:48:23Z</dcterms:modified>
</cp:coreProperties>
</file>