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71" r:id="rId2"/>
    <p:sldId id="273" r:id="rId3"/>
    <p:sldId id="274" r:id="rId4"/>
    <p:sldId id="275" r:id="rId5"/>
    <p:sldId id="276" r:id="rId6"/>
    <p:sldId id="278" r:id="rId7"/>
    <p:sldId id="280" r:id="rId8"/>
    <p:sldId id="281" r:id="rId9"/>
    <p:sldId id="279" r:id="rId10"/>
    <p:sldId id="282" r:id="rId11"/>
    <p:sldId id="277" r:id="rId12"/>
    <p:sldId id="272" r:id="rId13"/>
    <p:sldId id="283" r:id="rId14"/>
    <p:sldId id="28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6163" autoAdjust="0"/>
  </p:normalViewPr>
  <p:slideViewPr>
    <p:cSldViewPr snapToGrid="0">
      <p:cViewPr varScale="1">
        <p:scale>
          <a:sx n="76" d="100"/>
          <a:sy n="76" d="100"/>
        </p:scale>
        <p:origin x="189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BF6C9F-9FD4-4AF3-B5B7-C5F83DCC1DF0}" type="datetimeFigureOut">
              <a:rPr lang="en-AU" smtClean="0"/>
              <a:t>29/04/2021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1F314E-48F7-4AB4-84E6-13C534B9C079}" type="slidenum">
              <a:rPr lang="en-AU" smtClean="0"/>
              <a:t>‹#›</a:t>
            </a:fld>
            <a:endParaRPr lang="en-AU"/>
          </a:p>
        </p:txBody>
      </p:sp>
    </p:spTree>
    <p:extLst>
      <p:ext uri="{BB962C8B-B14F-4D97-AF65-F5344CB8AC3E}">
        <p14:creationId xmlns:p14="http://schemas.microsoft.com/office/powerpoint/2010/main" val="2483037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Before starting online meeting:</a:t>
            </a:r>
          </a:p>
          <a:p>
            <a:pPr marL="171450" indent="-171450">
              <a:buFont typeface="Arial" panose="020B0604020202020204" pitchFamily="34" charset="0"/>
              <a:buChar char="•"/>
            </a:pPr>
            <a:r>
              <a:rPr lang="en-AU" dirty="0"/>
              <a:t>Select </a:t>
            </a:r>
            <a:r>
              <a:rPr lang="en-AU" b="1" dirty="0"/>
              <a:t>Slide show </a:t>
            </a:r>
            <a:r>
              <a:rPr lang="en-AU" dirty="0"/>
              <a:t>from top bar and click </a:t>
            </a:r>
            <a:r>
              <a:rPr lang="en-AU" b="1" dirty="0"/>
              <a:t>“From beginning”</a:t>
            </a:r>
          </a:p>
          <a:p>
            <a:pPr marL="171450" indent="-171450">
              <a:buFont typeface="Arial" panose="020B0604020202020204" pitchFamily="34" charset="0"/>
              <a:buChar char="•"/>
            </a:pPr>
            <a:r>
              <a:rPr lang="en-AU" dirty="0"/>
              <a:t>You will be able to see the notes; participants will only see slides</a:t>
            </a:r>
          </a:p>
          <a:p>
            <a:pPr marL="171450" indent="-171450">
              <a:buFont typeface="Arial" panose="020B0604020202020204" pitchFamily="34" charset="0"/>
              <a:buChar char="•"/>
            </a:pPr>
            <a:endParaRPr lang="en-AU" dirty="0"/>
          </a:p>
          <a:p>
            <a:r>
              <a:rPr lang="en-AU" dirty="0"/>
              <a:t>Before starting quiz: </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Check that participants have a pen and paper at the ready, to write down their answers.</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Each correct answer is worth 1 point.</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If playing in teams, remind groups to mute their mic as they discuss their answer, so they don’t accidentally tell other teams.</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Remember to speak slowly and clearly, so everyone understands the questions.</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Check that everyone is ready before moving on to next question. </a:t>
            </a:r>
          </a:p>
        </p:txBody>
      </p:sp>
      <p:sp>
        <p:nvSpPr>
          <p:cNvPr id="4" name="Slide Number Placeholder 3"/>
          <p:cNvSpPr>
            <a:spLocks noGrp="1"/>
          </p:cNvSpPr>
          <p:nvPr>
            <p:ph type="sldNum" sz="quarter" idx="5"/>
          </p:nvPr>
        </p:nvSpPr>
        <p:spPr/>
        <p:txBody>
          <a:bodyPr/>
          <a:lstStyle/>
          <a:p>
            <a:fld id="{6FF799E7-E1E4-4F18-9ED2-58215F3E7690}" type="slidenum">
              <a:rPr lang="en-AU" smtClean="0"/>
              <a:t>1</a:t>
            </a:fld>
            <a:endParaRPr lang="en-AU"/>
          </a:p>
        </p:txBody>
      </p:sp>
    </p:spTree>
    <p:extLst>
      <p:ext uri="{BB962C8B-B14F-4D97-AF65-F5344CB8AC3E}">
        <p14:creationId xmlns:p14="http://schemas.microsoft.com/office/powerpoint/2010/main" val="1660781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FF799E7-E1E4-4F18-9ED2-58215F3E7690}" type="slidenum">
              <a:rPr lang="en-AU" smtClean="0"/>
              <a:t>10</a:t>
            </a:fld>
            <a:endParaRPr lang="en-AU"/>
          </a:p>
        </p:txBody>
      </p:sp>
    </p:spTree>
    <p:extLst>
      <p:ext uri="{BB962C8B-B14F-4D97-AF65-F5344CB8AC3E}">
        <p14:creationId xmlns:p14="http://schemas.microsoft.com/office/powerpoint/2010/main" val="4275581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FF799E7-E1E4-4F18-9ED2-58215F3E7690}" type="slidenum">
              <a:rPr lang="en-AU" smtClean="0"/>
              <a:t>11</a:t>
            </a:fld>
            <a:endParaRPr lang="en-AU"/>
          </a:p>
        </p:txBody>
      </p:sp>
    </p:spTree>
    <p:extLst>
      <p:ext uri="{BB962C8B-B14F-4D97-AF65-F5344CB8AC3E}">
        <p14:creationId xmlns:p14="http://schemas.microsoft.com/office/powerpoint/2010/main" val="829063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Health and Wellbeing - Answers</a:t>
            </a:r>
          </a:p>
          <a:p>
            <a:pPr marL="228600" lvl="0" indent="-228600">
              <a:buFont typeface="+mj-lt"/>
              <a:buAutoNum type="arabicPeriod"/>
            </a:pPr>
            <a:r>
              <a:rPr lang="en-AU" sz="1200" kern="1200" dirty="0">
                <a:solidFill>
                  <a:schemeClr val="tx1"/>
                </a:solidFill>
                <a:effectLst/>
                <a:latin typeface="+mn-lt"/>
                <a:ea typeface="+mn-ea"/>
                <a:cs typeface="+mn-cs"/>
              </a:rPr>
              <a:t>By what name, relating to camping, was Parramatta’s first hospital known?  </a:t>
            </a:r>
            <a:r>
              <a:rPr lang="en-AU" sz="1200" i="1" kern="1200" dirty="0">
                <a:solidFill>
                  <a:schemeClr val="tx1"/>
                </a:solidFill>
                <a:effectLst/>
                <a:latin typeface="+mn-lt"/>
                <a:ea typeface="+mn-ea"/>
                <a:cs typeface="+mn-cs"/>
              </a:rPr>
              <a:t>Tent Hospital</a:t>
            </a:r>
            <a:endParaRPr lang="en-AU" sz="1200" kern="1200" dirty="0">
              <a:solidFill>
                <a:schemeClr val="tx1"/>
              </a:solidFill>
              <a:effectLst/>
              <a:latin typeface="+mn-lt"/>
              <a:ea typeface="+mn-ea"/>
              <a:cs typeface="+mn-cs"/>
            </a:endParaRPr>
          </a:p>
          <a:p>
            <a:pPr marL="342900" lvl="0" indent="-342900">
              <a:buFont typeface="+mj-lt"/>
              <a:buAutoNum type="arabicPeriod"/>
            </a:pPr>
            <a:r>
              <a:rPr lang="en-AU" sz="1800" kern="1200" dirty="0">
                <a:solidFill>
                  <a:schemeClr val="tx1"/>
                </a:solidFill>
                <a:effectLst/>
                <a:latin typeface="+mn-lt"/>
                <a:ea typeface="+mn-ea"/>
                <a:cs typeface="+mn-cs"/>
              </a:rPr>
              <a:t>Who wrote in 1818 </a:t>
            </a:r>
            <a:r>
              <a:rPr lang="en-AU" sz="1200" kern="1200" dirty="0">
                <a:solidFill>
                  <a:schemeClr val="tx1"/>
                </a:solidFill>
                <a:effectLst/>
                <a:latin typeface="+mn-lt"/>
                <a:ea typeface="+mn-ea"/>
                <a:cs typeface="+mn-cs"/>
              </a:rPr>
              <a:t>'I do not believe that there was ever such a place for want, debaucheries and for every vice as the general hospital at Parramatta'. </a:t>
            </a:r>
            <a:r>
              <a:rPr lang="en-AU" sz="1200" i="1" kern="1200" dirty="0">
                <a:solidFill>
                  <a:schemeClr val="tx1"/>
                </a:solidFill>
                <a:effectLst/>
                <a:latin typeface="+mn-lt"/>
                <a:ea typeface="+mn-ea"/>
                <a:cs typeface="+mn-cs"/>
              </a:rPr>
              <a:t>C – Samuel Marsden – who may not have been exaggerating. Surgeon Darcy Wentworth stated that in the absence of doors and locks the common knowledge that the female patients were all suffering from syphilis was the hospital’s only security against the wider male population. </a:t>
            </a:r>
            <a:endParaRPr lang="en-AU" sz="1800" kern="1200" dirty="0">
              <a:solidFill>
                <a:schemeClr val="tx1"/>
              </a:solidFill>
              <a:effectLst/>
              <a:latin typeface="+mn-lt"/>
              <a:ea typeface="+mn-ea"/>
              <a:cs typeface="+mn-cs"/>
            </a:endParaRPr>
          </a:p>
          <a:p>
            <a:pPr marL="685800" lvl="1" indent="-228600">
              <a:buFont typeface="+mj-lt"/>
              <a:buAutoNum type="alphaLcPeriod"/>
            </a:pPr>
            <a:r>
              <a:rPr lang="en-AU" sz="1200" kern="1200" dirty="0">
                <a:solidFill>
                  <a:schemeClr val="tx1"/>
                </a:solidFill>
                <a:effectLst/>
                <a:latin typeface="+mn-lt"/>
                <a:ea typeface="+mn-ea"/>
                <a:cs typeface="+mn-cs"/>
              </a:rPr>
              <a:t>Judge Advocate David Collins</a:t>
            </a:r>
            <a:endParaRPr lang="en-AU" sz="1800" kern="1200" dirty="0">
              <a:solidFill>
                <a:schemeClr val="tx1"/>
              </a:solidFill>
              <a:effectLst/>
              <a:latin typeface="+mn-lt"/>
              <a:ea typeface="+mn-ea"/>
              <a:cs typeface="+mn-cs"/>
            </a:endParaRPr>
          </a:p>
          <a:p>
            <a:pPr marL="685800" lvl="1" indent="-228600">
              <a:buFont typeface="+mj-lt"/>
              <a:buAutoNum type="alphaLcPeriod"/>
            </a:pPr>
            <a:r>
              <a:rPr lang="en-AU" sz="1200" kern="1200" dirty="0">
                <a:solidFill>
                  <a:schemeClr val="tx1"/>
                </a:solidFill>
                <a:effectLst/>
                <a:latin typeface="+mn-lt"/>
                <a:ea typeface="+mn-ea"/>
                <a:cs typeface="+mn-cs"/>
              </a:rPr>
              <a:t>Governor Macquarie</a:t>
            </a:r>
            <a:endParaRPr lang="en-AU" sz="1800" kern="1200" dirty="0">
              <a:solidFill>
                <a:schemeClr val="tx1"/>
              </a:solidFill>
              <a:effectLst/>
              <a:latin typeface="+mn-lt"/>
              <a:ea typeface="+mn-ea"/>
              <a:cs typeface="+mn-cs"/>
            </a:endParaRPr>
          </a:p>
          <a:p>
            <a:pPr marL="685800" lvl="1" indent="-228600">
              <a:buFont typeface="+mj-lt"/>
              <a:buAutoNum type="alphaLcPeriod"/>
            </a:pPr>
            <a:r>
              <a:rPr lang="en-AU" sz="1200" kern="1200" dirty="0">
                <a:solidFill>
                  <a:schemeClr val="tx1"/>
                </a:solidFill>
                <a:effectLst/>
                <a:latin typeface="+mn-lt"/>
                <a:ea typeface="+mn-ea"/>
                <a:cs typeface="+mn-cs"/>
              </a:rPr>
              <a:t>Reverend Samuel Marsden</a:t>
            </a:r>
            <a:endParaRPr lang="en-AU" sz="1800" kern="1200" dirty="0">
              <a:solidFill>
                <a:schemeClr val="tx1"/>
              </a:solidFill>
              <a:effectLst/>
              <a:latin typeface="+mn-lt"/>
              <a:ea typeface="+mn-ea"/>
              <a:cs typeface="+mn-cs"/>
            </a:endParaRPr>
          </a:p>
          <a:p>
            <a:pPr marL="685800" lvl="1" indent="-228600">
              <a:buFont typeface="+mj-lt"/>
              <a:buAutoNum type="alphaLcPeriod"/>
            </a:pPr>
            <a:r>
              <a:rPr lang="en-AU" sz="1200" kern="1200" dirty="0">
                <a:solidFill>
                  <a:schemeClr val="tx1"/>
                </a:solidFill>
                <a:effectLst/>
                <a:latin typeface="+mn-lt"/>
                <a:ea typeface="+mn-ea"/>
                <a:cs typeface="+mn-cs"/>
              </a:rPr>
              <a:t>Elizabeth Macquarie</a:t>
            </a:r>
            <a:endParaRPr lang="en-AU" sz="1800" kern="1200" dirty="0">
              <a:solidFill>
                <a:schemeClr val="tx1"/>
              </a:solidFill>
              <a:effectLst/>
              <a:latin typeface="+mn-lt"/>
              <a:ea typeface="+mn-ea"/>
              <a:cs typeface="+mn-cs"/>
            </a:endParaRPr>
          </a:p>
          <a:p>
            <a:pPr marL="228600" lvl="0" indent="-228600">
              <a:buFont typeface="+mj-lt"/>
              <a:buAutoNum type="arabicPeriod"/>
            </a:pPr>
            <a:r>
              <a:rPr lang="en-AU" sz="1200" kern="1200" dirty="0">
                <a:solidFill>
                  <a:schemeClr val="tx1"/>
                </a:solidFill>
                <a:effectLst/>
                <a:latin typeface="+mn-lt"/>
                <a:ea typeface="+mn-ea"/>
                <a:cs typeface="+mn-cs"/>
              </a:rPr>
              <a:t>What year was The Children’s Hospital at Westmead opened? </a:t>
            </a:r>
            <a:r>
              <a:rPr lang="en-AU" sz="1200" i="1" kern="1200" dirty="0">
                <a:solidFill>
                  <a:schemeClr val="tx1"/>
                </a:solidFill>
                <a:effectLst/>
                <a:latin typeface="+mn-lt"/>
                <a:ea typeface="+mn-ea"/>
                <a:cs typeface="+mn-cs"/>
              </a:rPr>
              <a:t>1995</a:t>
            </a:r>
            <a:endParaRPr lang="en-AU" sz="1200" kern="1200" dirty="0">
              <a:solidFill>
                <a:schemeClr val="tx1"/>
              </a:solidFill>
              <a:effectLst/>
              <a:latin typeface="+mn-lt"/>
              <a:ea typeface="+mn-ea"/>
              <a:cs typeface="+mn-cs"/>
            </a:endParaRPr>
          </a:p>
          <a:p>
            <a:pPr marL="228600" lvl="0" indent="-228600">
              <a:buFont typeface="+mj-lt"/>
              <a:buAutoNum type="arabicPeriod"/>
            </a:pPr>
            <a:r>
              <a:rPr lang="en-AU" sz="1200" kern="1200" dirty="0">
                <a:solidFill>
                  <a:schemeClr val="tx1"/>
                </a:solidFill>
                <a:effectLst/>
                <a:latin typeface="+mn-lt"/>
                <a:ea typeface="+mn-ea"/>
                <a:cs typeface="+mn-cs"/>
              </a:rPr>
              <a:t>What remains of the Colonial Hospital can be seen in the Heritage Courtyard and Colonial Hospital Pavilion?  </a:t>
            </a:r>
            <a:r>
              <a:rPr lang="en-AU" sz="1200" i="1" kern="1200" dirty="0">
                <a:solidFill>
                  <a:schemeClr val="tx1"/>
                </a:solidFill>
                <a:effectLst/>
                <a:latin typeface="+mn-lt"/>
                <a:ea typeface="+mn-ea"/>
                <a:cs typeface="+mn-cs"/>
              </a:rPr>
              <a:t>D – All of these can be seen, along with interpretive displays including historical maps, sketches, photographs and information on the hospital and the people associated with it</a:t>
            </a:r>
            <a:endParaRPr lang="en-AU" sz="1200" kern="1200" dirty="0">
              <a:solidFill>
                <a:schemeClr val="tx1"/>
              </a:solidFill>
              <a:effectLst/>
              <a:latin typeface="+mn-lt"/>
              <a:ea typeface="+mn-ea"/>
              <a:cs typeface="+mn-cs"/>
            </a:endParaRPr>
          </a:p>
          <a:p>
            <a:pPr marL="685800" lvl="1" indent="-228600">
              <a:buFont typeface="+mj-lt"/>
              <a:buAutoNum type="alphaLcPeriod"/>
            </a:pPr>
            <a:r>
              <a:rPr lang="en-AU" sz="1200" kern="1200" dirty="0">
                <a:solidFill>
                  <a:schemeClr val="tx1"/>
                </a:solidFill>
                <a:effectLst/>
                <a:latin typeface="+mn-lt"/>
                <a:ea typeface="+mn-ea"/>
                <a:cs typeface="+mn-cs"/>
              </a:rPr>
              <a:t>Building foundations and outlines</a:t>
            </a:r>
          </a:p>
          <a:p>
            <a:pPr marL="685800" lvl="1" indent="-228600">
              <a:buFont typeface="+mj-lt"/>
              <a:buAutoNum type="alphaLcPeriod"/>
            </a:pPr>
            <a:r>
              <a:rPr lang="en-AU" sz="1200" kern="1200" dirty="0">
                <a:solidFill>
                  <a:schemeClr val="tx1"/>
                </a:solidFill>
                <a:effectLst/>
                <a:latin typeface="+mn-lt"/>
                <a:ea typeface="+mn-ea"/>
                <a:cs typeface="+mn-cs"/>
              </a:rPr>
              <a:t>Artefacts found on site</a:t>
            </a:r>
          </a:p>
          <a:p>
            <a:pPr marL="685800" lvl="1" indent="-228600">
              <a:buFont typeface="+mj-lt"/>
              <a:buAutoNum type="alphaLcPeriod"/>
            </a:pPr>
            <a:r>
              <a:rPr lang="en-AU" sz="1200" kern="1200" dirty="0">
                <a:solidFill>
                  <a:schemeClr val="tx1"/>
                </a:solidFill>
                <a:effectLst/>
                <a:latin typeface="+mn-lt"/>
                <a:ea typeface="+mn-ea"/>
                <a:cs typeface="+mn-cs"/>
              </a:rPr>
              <a:t>A section of convict era drain</a:t>
            </a:r>
          </a:p>
          <a:p>
            <a:pPr marL="685800" lvl="1" indent="-228600">
              <a:buFont typeface="+mj-lt"/>
              <a:buAutoNum type="alphaLcPeriod"/>
            </a:pPr>
            <a:r>
              <a:rPr lang="en-AU" sz="1200" kern="1200" dirty="0">
                <a:solidFill>
                  <a:schemeClr val="tx1"/>
                </a:solidFill>
                <a:effectLst/>
                <a:latin typeface="+mn-lt"/>
                <a:ea typeface="+mn-ea"/>
                <a:cs typeface="+mn-cs"/>
              </a:rPr>
              <a:t>All of the above</a:t>
            </a:r>
          </a:p>
          <a:p>
            <a:pPr marL="228600" lvl="0" indent="-228600">
              <a:buFont typeface="+mj-lt"/>
              <a:buAutoNum type="arabicPeriod"/>
            </a:pPr>
            <a:r>
              <a:rPr lang="en-AU" sz="1200" kern="1200" dirty="0">
                <a:solidFill>
                  <a:schemeClr val="tx1"/>
                </a:solidFill>
                <a:effectLst/>
                <a:latin typeface="+mn-lt"/>
                <a:ea typeface="+mn-ea"/>
                <a:cs typeface="+mn-cs"/>
              </a:rPr>
              <a:t>What pandemic spread through Parramatta in 1919?  </a:t>
            </a:r>
            <a:r>
              <a:rPr lang="en-AU" sz="1200" i="1" kern="1200" dirty="0">
                <a:solidFill>
                  <a:schemeClr val="tx1"/>
                </a:solidFill>
                <a:effectLst/>
                <a:latin typeface="+mn-lt"/>
                <a:ea typeface="+mn-ea"/>
                <a:cs typeface="+mn-cs"/>
              </a:rPr>
              <a:t>The Spanish Flu, brought home by soldiers returning from World War 1</a:t>
            </a:r>
            <a:r>
              <a:rPr lang="en-AU" sz="1200" i="1" kern="1200" dirty="0" smtClean="0">
                <a:solidFill>
                  <a:schemeClr val="tx1"/>
                </a:solidFill>
                <a:effectLst/>
                <a:latin typeface="+mn-lt"/>
                <a:ea typeface="+mn-ea"/>
                <a:cs typeface="+mn-cs"/>
              </a:rPr>
              <a:t>.</a:t>
            </a:r>
            <a:endParaRPr lang="en-AU" sz="1200" kern="120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solidFill>
                  <a:srgbClr val="FFFF00"/>
                </a:solidFill>
              </a:rPr>
              <a:t>After escaping conviction of highway robbery 3 times, who arrived as assistant surgeon in 1790 rising to principal surgeon in 1811? </a:t>
            </a:r>
            <a:r>
              <a:rPr lang="en-US" sz="1200" i="1" dirty="0" smtClean="0">
                <a:solidFill>
                  <a:srgbClr val="FFFF00"/>
                </a:solidFill>
              </a:rPr>
              <a:t>D’Arcy Wentworth</a:t>
            </a:r>
            <a:endParaRPr lang="en-AU" sz="1200" kern="1200" dirty="0" smtClean="0">
              <a:solidFill>
                <a:schemeClr val="tx1"/>
              </a:solidFill>
              <a:effectLst/>
              <a:latin typeface="+mn-lt"/>
              <a:ea typeface="+mn-ea"/>
              <a:cs typeface="+mn-cs"/>
            </a:endParaRPr>
          </a:p>
          <a:p>
            <a:pPr marL="228600" lvl="0" indent="-228600">
              <a:buFont typeface="+mj-lt"/>
              <a:buAutoNum type="arabicPeriod"/>
            </a:pPr>
            <a:r>
              <a:rPr lang="en-AU" sz="1200" kern="1200" dirty="0" smtClean="0">
                <a:solidFill>
                  <a:schemeClr val="tx1"/>
                </a:solidFill>
                <a:effectLst/>
                <a:latin typeface="+mn-lt"/>
                <a:ea typeface="+mn-ea"/>
                <a:cs typeface="+mn-cs"/>
              </a:rPr>
              <a:t>True </a:t>
            </a:r>
            <a:r>
              <a:rPr lang="en-AU" sz="1200" kern="1200" dirty="0">
                <a:solidFill>
                  <a:schemeClr val="tx1"/>
                </a:solidFill>
                <a:effectLst/>
                <a:latin typeface="+mn-lt"/>
                <a:ea typeface="+mn-ea"/>
                <a:cs typeface="+mn-cs"/>
              </a:rPr>
              <a:t>or false - historic Willowgrove, in Philip Street, was once a maternity hospital?  </a:t>
            </a:r>
            <a:r>
              <a:rPr lang="en-AU" sz="1200" i="1" kern="1200" dirty="0">
                <a:solidFill>
                  <a:schemeClr val="tx1"/>
                </a:solidFill>
                <a:effectLst/>
                <a:latin typeface="+mn-lt"/>
                <a:ea typeface="+mn-ea"/>
                <a:cs typeface="+mn-cs"/>
              </a:rPr>
              <a:t>True, there were several private maternity hospitals in Parramatta in the twentieth century, at a time when many babies were delivered in these facilities.  Willowgrove was opened as Estella Private Hospital in 1919, by Matron Davidson, a trained nurse and midwife.  The services of two doctors were also available if required.</a:t>
            </a:r>
            <a:endParaRPr lang="en-AU" sz="1200" kern="1200" dirty="0">
              <a:solidFill>
                <a:schemeClr val="tx1"/>
              </a:solidFill>
              <a:effectLst/>
              <a:latin typeface="+mn-lt"/>
              <a:ea typeface="+mn-ea"/>
              <a:cs typeface="+mn-cs"/>
            </a:endParaRPr>
          </a:p>
          <a:p>
            <a:pPr marL="228600" lvl="0" indent="-228600">
              <a:buFont typeface="+mj-lt"/>
              <a:buAutoNum type="arabicPeriod"/>
            </a:pPr>
            <a:r>
              <a:rPr lang="en-AU" sz="1200" kern="1200" dirty="0">
                <a:solidFill>
                  <a:schemeClr val="tx1"/>
                </a:solidFill>
                <a:effectLst/>
                <a:latin typeface="+mn-lt"/>
                <a:ea typeface="+mn-ea"/>
                <a:cs typeface="+mn-cs"/>
              </a:rPr>
              <a:t>The Westmead Clinical School of which university is located at Westmead Hospital? </a:t>
            </a:r>
            <a:r>
              <a:rPr lang="en-AU" sz="1200" i="1" kern="1200" dirty="0">
                <a:solidFill>
                  <a:schemeClr val="tx1"/>
                </a:solidFill>
                <a:effectLst/>
                <a:latin typeface="+mn-lt"/>
                <a:ea typeface="+mn-ea"/>
                <a:cs typeface="+mn-cs"/>
              </a:rPr>
              <a:t>Sydney University.  In addition to teaching it undertakes internationally recognised research in health and medicine.</a:t>
            </a:r>
            <a:endParaRPr lang="en-AU" sz="1200" kern="1200" dirty="0">
              <a:solidFill>
                <a:schemeClr val="tx1"/>
              </a:solidFill>
              <a:effectLst/>
              <a:latin typeface="+mn-lt"/>
              <a:ea typeface="+mn-ea"/>
              <a:cs typeface="+mn-cs"/>
            </a:endParaRPr>
          </a:p>
          <a:p>
            <a:pPr marL="228600" lvl="0" indent="-228600">
              <a:buFont typeface="+mj-lt"/>
              <a:buAutoNum type="arabicPeriod"/>
            </a:pPr>
            <a:r>
              <a:rPr lang="en-AU" sz="1200" kern="1200" dirty="0">
                <a:solidFill>
                  <a:schemeClr val="tx1"/>
                </a:solidFill>
                <a:effectLst/>
                <a:latin typeface="+mn-lt"/>
                <a:ea typeface="+mn-ea"/>
                <a:cs typeface="+mn-cs"/>
              </a:rPr>
              <a:t>Cumberland Hospital now provides cutting-edge mental health services in Parramatta, but what was the first psychiatric institution in Parramatta called?  </a:t>
            </a:r>
            <a:r>
              <a:rPr lang="en-AU" sz="1200" i="1" kern="1200" dirty="0">
                <a:solidFill>
                  <a:schemeClr val="tx1"/>
                </a:solidFill>
                <a:effectLst/>
                <a:latin typeface="+mn-lt"/>
                <a:ea typeface="+mn-ea"/>
                <a:cs typeface="+mn-cs"/>
              </a:rPr>
              <a:t>Parramatta Lunatic Asylum; it was established on the site of the Parramatta Female Factory in 1842.</a:t>
            </a:r>
            <a:endParaRPr lang="en-AU" sz="1200" kern="1200" dirty="0">
              <a:solidFill>
                <a:schemeClr val="tx1"/>
              </a:solidFill>
              <a:effectLst/>
              <a:latin typeface="+mn-lt"/>
              <a:ea typeface="+mn-ea"/>
              <a:cs typeface="+mn-cs"/>
            </a:endParaRPr>
          </a:p>
          <a:p>
            <a:pPr marL="228600" lvl="0" indent="-228600">
              <a:buFont typeface="+mj-lt"/>
              <a:buAutoNum type="arabicPeriod"/>
            </a:pPr>
            <a:r>
              <a:rPr lang="en-AU" sz="1200" kern="1200" dirty="0" err="1">
                <a:solidFill>
                  <a:schemeClr val="tx1"/>
                </a:solidFill>
                <a:effectLst/>
                <a:latin typeface="+mn-lt"/>
                <a:ea typeface="+mn-ea"/>
                <a:cs typeface="+mn-cs"/>
              </a:rPr>
              <a:t>Brislington</a:t>
            </a:r>
            <a:r>
              <a:rPr lang="en-AU" sz="1200" kern="1200" dirty="0">
                <a:solidFill>
                  <a:schemeClr val="tx1"/>
                </a:solidFill>
                <a:effectLst/>
                <a:latin typeface="+mn-lt"/>
                <a:ea typeface="+mn-ea"/>
                <a:cs typeface="+mn-cs"/>
              </a:rPr>
              <a:t> Medical and Nursing Museum was previously used as:  </a:t>
            </a:r>
            <a:r>
              <a:rPr lang="en-AU" sz="1200" i="1" kern="1200" dirty="0">
                <a:solidFill>
                  <a:schemeClr val="tx1"/>
                </a:solidFill>
                <a:effectLst/>
                <a:latin typeface="+mn-lt"/>
                <a:ea typeface="+mn-ea"/>
                <a:cs typeface="+mn-cs"/>
              </a:rPr>
              <a:t>A and B.  It was built by emancipist John Hodges between 1819-21, reputedly with his gambling winnings, but named by Dr Walter Brown, the first of three generations of his family to reside in the gracious building.</a:t>
            </a:r>
            <a:endParaRPr lang="en-AU" sz="1200" kern="1200" dirty="0">
              <a:solidFill>
                <a:schemeClr val="tx1"/>
              </a:solidFill>
              <a:effectLst/>
              <a:latin typeface="+mn-lt"/>
              <a:ea typeface="+mn-ea"/>
              <a:cs typeface="+mn-cs"/>
            </a:endParaRPr>
          </a:p>
          <a:p>
            <a:pPr marL="685800" lvl="1" indent="-228600">
              <a:buFont typeface="+mj-lt"/>
              <a:buAutoNum type="alphaLcPeriod"/>
            </a:pPr>
            <a:r>
              <a:rPr lang="en-AU" sz="1200" kern="1200" dirty="0">
                <a:solidFill>
                  <a:schemeClr val="tx1"/>
                </a:solidFill>
                <a:effectLst/>
                <a:latin typeface="+mn-lt"/>
                <a:ea typeface="+mn-ea"/>
                <a:cs typeface="+mn-cs"/>
              </a:rPr>
              <a:t>The residence and surgery of three generations of medical practitioners</a:t>
            </a:r>
          </a:p>
          <a:p>
            <a:pPr marL="685800" lvl="1" indent="-228600">
              <a:buFont typeface="+mj-lt"/>
              <a:buAutoNum type="alphaLcPeriod"/>
            </a:pPr>
            <a:r>
              <a:rPr lang="en-AU" sz="1200" kern="1200" dirty="0">
                <a:solidFill>
                  <a:schemeClr val="tx1"/>
                </a:solidFill>
                <a:effectLst/>
                <a:latin typeface="+mn-lt"/>
                <a:ea typeface="+mn-ea"/>
                <a:cs typeface="+mn-cs"/>
              </a:rPr>
              <a:t>A nurses’ home for Parramatta Hospital</a:t>
            </a:r>
          </a:p>
          <a:p>
            <a:pPr marL="685800" lvl="1" indent="-228600">
              <a:buFont typeface="+mj-lt"/>
              <a:buAutoNum type="alphaLcPeriod"/>
            </a:pPr>
            <a:r>
              <a:rPr lang="en-AU" sz="1200" kern="1200" dirty="0">
                <a:solidFill>
                  <a:schemeClr val="tx1"/>
                </a:solidFill>
                <a:effectLst/>
                <a:latin typeface="+mn-lt"/>
                <a:ea typeface="+mn-ea"/>
                <a:cs typeface="+mn-cs"/>
              </a:rPr>
              <a:t>A bank</a:t>
            </a:r>
          </a:p>
          <a:p>
            <a:pPr marL="685800" lvl="1" indent="-228600">
              <a:buFont typeface="+mj-lt"/>
              <a:buAutoNum type="alphaLcPeriod"/>
            </a:pPr>
            <a:r>
              <a:rPr lang="en-AU" sz="1200" kern="1200" dirty="0">
                <a:solidFill>
                  <a:schemeClr val="tx1"/>
                </a:solidFill>
                <a:effectLst/>
                <a:latin typeface="+mn-lt"/>
                <a:ea typeface="+mn-ea"/>
                <a:cs typeface="+mn-cs"/>
              </a:rPr>
              <a:t>Both A and B</a:t>
            </a:r>
          </a:p>
        </p:txBody>
      </p:sp>
      <p:sp>
        <p:nvSpPr>
          <p:cNvPr id="4" name="Slide Number Placeholder 3"/>
          <p:cNvSpPr>
            <a:spLocks noGrp="1"/>
          </p:cNvSpPr>
          <p:nvPr>
            <p:ph type="sldNum" sz="quarter" idx="5"/>
          </p:nvPr>
        </p:nvSpPr>
        <p:spPr/>
        <p:txBody>
          <a:bodyPr/>
          <a:lstStyle/>
          <a:p>
            <a:fld id="{6FF799E7-E1E4-4F18-9ED2-58215F3E7690}" type="slidenum">
              <a:rPr lang="en-AU" smtClean="0"/>
              <a:t>12</a:t>
            </a:fld>
            <a:endParaRPr lang="en-AU"/>
          </a:p>
        </p:txBody>
      </p:sp>
    </p:spTree>
    <p:extLst>
      <p:ext uri="{BB962C8B-B14F-4D97-AF65-F5344CB8AC3E}">
        <p14:creationId xmlns:p14="http://schemas.microsoft.com/office/powerpoint/2010/main" val="536005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FF799E7-E1E4-4F18-9ED2-58215F3E7690}" type="slidenum">
              <a:rPr lang="en-AU" smtClean="0"/>
              <a:t>2</a:t>
            </a:fld>
            <a:endParaRPr lang="en-AU"/>
          </a:p>
        </p:txBody>
      </p:sp>
    </p:spTree>
    <p:extLst>
      <p:ext uri="{BB962C8B-B14F-4D97-AF65-F5344CB8AC3E}">
        <p14:creationId xmlns:p14="http://schemas.microsoft.com/office/powerpoint/2010/main" val="2754722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FF799E7-E1E4-4F18-9ED2-58215F3E7690}" type="slidenum">
              <a:rPr lang="en-AU" smtClean="0"/>
              <a:t>3</a:t>
            </a:fld>
            <a:endParaRPr lang="en-AU"/>
          </a:p>
        </p:txBody>
      </p:sp>
    </p:spTree>
    <p:extLst>
      <p:ext uri="{BB962C8B-B14F-4D97-AF65-F5344CB8AC3E}">
        <p14:creationId xmlns:p14="http://schemas.microsoft.com/office/powerpoint/2010/main" val="2576627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FF799E7-E1E4-4F18-9ED2-58215F3E7690}" type="slidenum">
              <a:rPr lang="en-AU" smtClean="0"/>
              <a:t>4</a:t>
            </a:fld>
            <a:endParaRPr lang="en-AU"/>
          </a:p>
        </p:txBody>
      </p:sp>
    </p:spTree>
    <p:extLst>
      <p:ext uri="{BB962C8B-B14F-4D97-AF65-F5344CB8AC3E}">
        <p14:creationId xmlns:p14="http://schemas.microsoft.com/office/powerpoint/2010/main" val="3551494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FF799E7-E1E4-4F18-9ED2-58215F3E7690}" type="slidenum">
              <a:rPr lang="en-AU" smtClean="0"/>
              <a:t>5</a:t>
            </a:fld>
            <a:endParaRPr lang="en-AU"/>
          </a:p>
        </p:txBody>
      </p:sp>
    </p:spTree>
    <p:extLst>
      <p:ext uri="{BB962C8B-B14F-4D97-AF65-F5344CB8AC3E}">
        <p14:creationId xmlns:p14="http://schemas.microsoft.com/office/powerpoint/2010/main" val="2036395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FF799E7-E1E4-4F18-9ED2-58215F3E7690}" type="slidenum">
              <a:rPr lang="en-AU" smtClean="0"/>
              <a:t>6</a:t>
            </a:fld>
            <a:endParaRPr lang="en-AU"/>
          </a:p>
        </p:txBody>
      </p:sp>
    </p:spTree>
    <p:extLst>
      <p:ext uri="{BB962C8B-B14F-4D97-AF65-F5344CB8AC3E}">
        <p14:creationId xmlns:p14="http://schemas.microsoft.com/office/powerpoint/2010/main" val="772988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FF799E7-E1E4-4F18-9ED2-58215F3E7690}" type="slidenum">
              <a:rPr lang="en-AU" smtClean="0"/>
              <a:t>7</a:t>
            </a:fld>
            <a:endParaRPr lang="en-AU"/>
          </a:p>
        </p:txBody>
      </p:sp>
    </p:spTree>
    <p:extLst>
      <p:ext uri="{BB962C8B-B14F-4D97-AF65-F5344CB8AC3E}">
        <p14:creationId xmlns:p14="http://schemas.microsoft.com/office/powerpoint/2010/main" val="3084872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FF799E7-E1E4-4F18-9ED2-58215F3E7690}" type="slidenum">
              <a:rPr lang="en-AU" smtClean="0"/>
              <a:t>8</a:t>
            </a:fld>
            <a:endParaRPr lang="en-AU"/>
          </a:p>
        </p:txBody>
      </p:sp>
    </p:spTree>
    <p:extLst>
      <p:ext uri="{BB962C8B-B14F-4D97-AF65-F5344CB8AC3E}">
        <p14:creationId xmlns:p14="http://schemas.microsoft.com/office/powerpoint/2010/main" val="2503416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FF799E7-E1E4-4F18-9ED2-58215F3E7690}" type="slidenum">
              <a:rPr lang="en-AU" smtClean="0"/>
              <a:t>9</a:t>
            </a:fld>
            <a:endParaRPr lang="en-AU"/>
          </a:p>
        </p:txBody>
      </p:sp>
    </p:spTree>
    <p:extLst>
      <p:ext uri="{BB962C8B-B14F-4D97-AF65-F5344CB8AC3E}">
        <p14:creationId xmlns:p14="http://schemas.microsoft.com/office/powerpoint/2010/main" val="9195636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4/29/2021</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4/29/2021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4/29/2021</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EAB2B7-655D-49AB-B54A-121DB53B5FD9}"/>
              </a:ext>
            </a:extLst>
          </p:cNvPr>
          <p:cNvSpPr>
            <a:spLocks noGrp="1"/>
          </p:cNvSpPr>
          <p:nvPr>
            <p:ph type="ctrTitle"/>
          </p:nvPr>
        </p:nvSpPr>
        <p:spPr>
          <a:xfrm>
            <a:off x="2472612" y="1964267"/>
            <a:ext cx="8687513" cy="2421464"/>
          </a:xfrm>
        </p:spPr>
        <p:txBody>
          <a:bodyPr>
            <a:normAutofit/>
          </a:bodyPr>
          <a:lstStyle/>
          <a:p>
            <a:r>
              <a:rPr lang="en-AU" sz="7200" b="1" dirty="0" err="1">
                <a:solidFill>
                  <a:srgbClr val="FFFF00"/>
                </a:solidFill>
              </a:rPr>
              <a:t>heALTH</a:t>
            </a:r>
            <a:r>
              <a:rPr lang="en-AU" sz="7200" b="1" dirty="0">
                <a:solidFill>
                  <a:srgbClr val="FFFF00"/>
                </a:solidFill>
              </a:rPr>
              <a:t> &amp; WELLBEING</a:t>
            </a:r>
          </a:p>
        </p:txBody>
      </p:sp>
      <p:sp>
        <p:nvSpPr>
          <p:cNvPr id="6" name="Subtitle 5">
            <a:extLst>
              <a:ext uri="{FF2B5EF4-FFF2-40B4-BE49-F238E27FC236}">
                <a16:creationId xmlns:a16="http://schemas.microsoft.com/office/drawing/2014/main" id="{66928585-8A2A-4D0C-B323-C4789EA9E4FB}"/>
              </a:ext>
            </a:extLst>
          </p:cNvPr>
          <p:cNvSpPr>
            <a:spLocks noGrp="1"/>
          </p:cNvSpPr>
          <p:nvPr>
            <p:ph type="subTitle" idx="1"/>
          </p:nvPr>
        </p:nvSpPr>
        <p:spPr/>
        <p:txBody>
          <a:bodyPr>
            <a:normAutofit/>
          </a:bodyPr>
          <a:lstStyle/>
          <a:p>
            <a:r>
              <a:rPr lang="en-AU" sz="3200" dirty="0">
                <a:solidFill>
                  <a:srgbClr val="FFFF00"/>
                </a:solidFill>
              </a:rPr>
              <a:t>Parramatta</a:t>
            </a:r>
          </a:p>
        </p:txBody>
      </p:sp>
    </p:spTree>
    <p:extLst>
      <p:ext uri="{BB962C8B-B14F-4D97-AF65-F5344CB8AC3E}">
        <p14:creationId xmlns:p14="http://schemas.microsoft.com/office/powerpoint/2010/main" val="3883230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E8C4A6A-BEBD-45AC-BC2E-3B9D01F4993E}"/>
              </a:ext>
            </a:extLst>
          </p:cNvPr>
          <p:cNvSpPr>
            <a:spLocks noGrp="1"/>
          </p:cNvSpPr>
          <p:nvPr>
            <p:ph type="title"/>
          </p:nvPr>
        </p:nvSpPr>
        <p:spPr>
          <a:xfrm>
            <a:off x="192858" y="14834"/>
            <a:ext cx="6400889" cy="1456267"/>
          </a:xfrm>
        </p:spPr>
        <p:txBody>
          <a:bodyPr vert="horz" lIns="91440" tIns="45720" rIns="91440" bIns="45720" rtlCol="0" anchor="ctr">
            <a:normAutofit fontScale="90000"/>
          </a:bodyPr>
          <a:lstStyle/>
          <a:p>
            <a:r>
              <a:rPr lang="en-US" sz="6000" dirty="0">
                <a:solidFill>
                  <a:srgbClr val="FFFF00"/>
                </a:solidFill>
              </a:rPr>
              <a:t>Health &amp; wellbeing</a:t>
            </a:r>
            <a:r>
              <a:rPr lang="en-US" sz="3600" dirty="0"/>
              <a:t/>
            </a:r>
            <a:br>
              <a:rPr lang="en-US" sz="3600" dirty="0"/>
            </a:br>
            <a:endParaRPr lang="en-US" sz="3600" dirty="0"/>
          </a:p>
        </p:txBody>
      </p:sp>
      <p:pic>
        <p:nvPicPr>
          <p:cNvPr id="15" name="Picture Placeholder 14">
            <a:extLst>
              <a:ext uri="{FF2B5EF4-FFF2-40B4-BE49-F238E27FC236}">
                <a16:creationId xmlns:a16="http://schemas.microsoft.com/office/drawing/2014/main" id="{0A966700-A75B-4E2A-9802-CE75D1C5880F}"/>
              </a:ext>
            </a:extLst>
          </p:cNvPr>
          <p:cNvPicPr>
            <a:picLocks noGrp="1" noChangeAspect="1"/>
          </p:cNvPicPr>
          <p:nvPr>
            <p:ph type="pic" idx="1"/>
          </p:nvPr>
        </p:nvPicPr>
        <p:blipFill rotWithShape="1">
          <a:blip r:embed="rId3"/>
          <a:srcRect l="10155" r="18632"/>
          <a:stretch/>
        </p:blipFill>
        <p:spPr>
          <a:xfrm>
            <a:off x="5770304" y="1476537"/>
            <a:ext cx="6228838" cy="4638915"/>
          </a:xfrm>
          <a:prstGeom prst="rect">
            <a:avLst/>
          </a:prstGeom>
          <a:ln>
            <a:noFill/>
          </a:ln>
          <a:effectLst>
            <a:softEdge rad="112500"/>
          </a:effectLst>
        </p:spPr>
      </p:pic>
      <p:sp>
        <p:nvSpPr>
          <p:cNvPr id="13" name="Text Placeholder 12">
            <a:extLst>
              <a:ext uri="{FF2B5EF4-FFF2-40B4-BE49-F238E27FC236}">
                <a16:creationId xmlns:a16="http://schemas.microsoft.com/office/drawing/2014/main" id="{705C6C1F-F003-43F9-97AF-FECDDA7459D5}"/>
              </a:ext>
            </a:extLst>
          </p:cNvPr>
          <p:cNvSpPr>
            <a:spLocks noGrp="1"/>
          </p:cNvSpPr>
          <p:nvPr>
            <p:ph type="body" sz="half" idx="2"/>
          </p:nvPr>
        </p:nvSpPr>
        <p:spPr>
          <a:xfrm>
            <a:off x="276837" y="2024734"/>
            <a:ext cx="5561901" cy="3542522"/>
          </a:xfrm>
        </p:spPr>
        <p:txBody>
          <a:bodyPr vert="horz" lIns="91440" tIns="45720" rIns="91440" bIns="45720" rtlCol="0" anchor="ctr">
            <a:noAutofit/>
          </a:bodyPr>
          <a:lstStyle/>
          <a:p>
            <a:r>
              <a:rPr lang="en-US" sz="4400" dirty="0">
                <a:solidFill>
                  <a:srgbClr val="FFFF00"/>
                </a:solidFill>
              </a:rPr>
              <a:t>Q9 </a:t>
            </a:r>
          </a:p>
          <a:p>
            <a:pPr lvl="0">
              <a:lnSpc>
                <a:spcPct val="107000"/>
              </a:lnSpc>
            </a:pPr>
            <a:r>
              <a:rPr lang="en-AU" sz="4000" dirty="0">
                <a:solidFill>
                  <a:srgbClr val="FFFF00"/>
                </a:solidFill>
                <a:effectLst/>
                <a:latin typeface="Calibri" panose="020F0502020204030204" pitchFamily="34" charset="0"/>
                <a:ea typeface="Calibri" panose="020F0502020204030204" pitchFamily="34" charset="0"/>
              </a:rPr>
              <a:t>Cumberland Hospital now provides cutting-edge mental health services in Parramatta, but what was the first psychiatric institution in Parramatta called?</a:t>
            </a:r>
            <a:endParaRPr lang="en-AU" sz="4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6859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E8C4A6A-BEBD-45AC-BC2E-3B9D01F4993E}"/>
              </a:ext>
            </a:extLst>
          </p:cNvPr>
          <p:cNvSpPr>
            <a:spLocks noGrp="1"/>
          </p:cNvSpPr>
          <p:nvPr>
            <p:ph type="title"/>
          </p:nvPr>
        </p:nvSpPr>
        <p:spPr>
          <a:xfrm>
            <a:off x="75501" y="123038"/>
            <a:ext cx="6392411" cy="1456267"/>
          </a:xfrm>
        </p:spPr>
        <p:txBody>
          <a:bodyPr vert="horz" lIns="91440" tIns="45720" rIns="91440" bIns="45720" rtlCol="0" anchor="ctr">
            <a:normAutofit fontScale="90000"/>
          </a:bodyPr>
          <a:lstStyle/>
          <a:p>
            <a:r>
              <a:rPr lang="en-US" sz="6000" dirty="0">
                <a:solidFill>
                  <a:srgbClr val="FFFF00"/>
                </a:solidFill>
              </a:rPr>
              <a:t>Health &amp; wellbeing</a:t>
            </a:r>
            <a:r>
              <a:rPr lang="en-US" sz="3600" dirty="0"/>
              <a:t/>
            </a:r>
            <a:br>
              <a:rPr lang="en-US" sz="3600" dirty="0"/>
            </a:br>
            <a:endParaRPr lang="en-US" sz="3600" dirty="0"/>
          </a:p>
        </p:txBody>
      </p:sp>
      <p:pic>
        <p:nvPicPr>
          <p:cNvPr id="15" name="Picture Placeholder 14">
            <a:extLst>
              <a:ext uri="{FF2B5EF4-FFF2-40B4-BE49-F238E27FC236}">
                <a16:creationId xmlns:a16="http://schemas.microsoft.com/office/drawing/2014/main" id="{0A966700-A75B-4E2A-9802-CE75D1C5880F}"/>
              </a:ext>
            </a:extLst>
          </p:cNvPr>
          <p:cNvPicPr>
            <a:picLocks noGrp="1" noChangeAspect="1"/>
          </p:cNvPicPr>
          <p:nvPr>
            <p:ph type="pic" idx="1"/>
          </p:nvPr>
        </p:nvPicPr>
        <p:blipFill>
          <a:blip r:embed="rId3"/>
          <a:srcRect l="6770" r="6770"/>
          <a:stretch/>
        </p:blipFill>
        <p:spPr>
          <a:xfrm>
            <a:off x="6217861" y="1254493"/>
            <a:ext cx="5447070" cy="4725041"/>
          </a:xfrm>
          <a:prstGeom prst="rect">
            <a:avLst/>
          </a:prstGeom>
          <a:ln>
            <a:noFill/>
          </a:ln>
          <a:effectLst>
            <a:softEdge rad="112500"/>
          </a:effectLst>
        </p:spPr>
      </p:pic>
      <p:sp>
        <p:nvSpPr>
          <p:cNvPr id="13" name="Text Placeholder 12">
            <a:extLst>
              <a:ext uri="{FF2B5EF4-FFF2-40B4-BE49-F238E27FC236}">
                <a16:creationId xmlns:a16="http://schemas.microsoft.com/office/drawing/2014/main" id="{705C6C1F-F003-43F9-97AF-FECDDA7459D5}"/>
              </a:ext>
            </a:extLst>
          </p:cNvPr>
          <p:cNvSpPr>
            <a:spLocks noGrp="1"/>
          </p:cNvSpPr>
          <p:nvPr>
            <p:ph type="body" sz="half" idx="2"/>
          </p:nvPr>
        </p:nvSpPr>
        <p:spPr>
          <a:xfrm>
            <a:off x="458428" y="2024734"/>
            <a:ext cx="5447071" cy="3542522"/>
          </a:xfrm>
        </p:spPr>
        <p:txBody>
          <a:bodyPr vert="horz" lIns="91440" tIns="45720" rIns="91440" bIns="45720" rtlCol="0" anchor="ctr">
            <a:noAutofit/>
          </a:bodyPr>
          <a:lstStyle/>
          <a:p>
            <a:r>
              <a:rPr lang="en-US" sz="4400" dirty="0">
                <a:solidFill>
                  <a:srgbClr val="FFFF00"/>
                </a:solidFill>
              </a:rPr>
              <a:t>Q10  </a:t>
            </a:r>
          </a:p>
          <a:p>
            <a:pPr lvl="0">
              <a:lnSpc>
                <a:spcPct val="107000"/>
              </a:lnSpc>
            </a:pPr>
            <a:r>
              <a:rPr lang="en-AU" sz="28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Brislington Medical and Nursing Museum was previously used as:  </a:t>
            </a:r>
          </a:p>
          <a:p>
            <a:pPr marL="971550" lvl="1" indent="-514350">
              <a:lnSpc>
                <a:spcPct val="107000"/>
              </a:lnSpc>
              <a:buClr>
                <a:srgbClr val="FFFF00"/>
              </a:buClr>
              <a:buFont typeface="+mj-lt"/>
              <a:buAutoNum type="alphaLcPeriod"/>
            </a:pPr>
            <a:r>
              <a:rPr lang="en-AU" sz="28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The residence and surgery of three generations of medical practitioners</a:t>
            </a:r>
            <a:endParaRPr lang="en-AU" sz="2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971550" lvl="1" indent="-514350">
              <a:lnSpc>
                <a:spcPct val="107000"/>
              </a:lnSpc>
              <a:buClr>
                <a:srgbClr val="FFFF00"/>
              </a:buClr>
              <a:buFont typeface="+mj-lt"/>
              <a:buAutoNum type="alphaLcPeriod"/>
            </a:pPr>
            <a:r>
              <a:rPr lang="en-AU" sz="2800" dirty="0">
                <a:solidFill>
                  <a:srgbClr val="FFFF00"/>
                </a:solidFill>
                <a:latin typeface="Calibri" panose="020F0502020204030204" pitchFamily="34" charset="0"/>
                <a:ea typeface="Calibri" panose="020F0502020204030204" pitchFamily="34" charset="0"/>
                <a:cs typeface="Calibri" panose="020F0502020204030204" pitchFamily="34" charset="0"/>
              </a:rPr>
              <a:t>N</a:t>
            </a:r>
            <a:r>
              <a:rPr lang="en-AU" sz="28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urses’ accommodation for Parramatta Hospital</a:t>
            </a:r>
            <a:endParaRPr lang="en-AU" sz="2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971550" lvl="1" indent="-514350">
              <a:lnSpc>
                <a:spcPct val="107000"/>
              </a:lnSpc>
              <a:buClr>
                <a:srgbClr val="FFFF00"/>
              </a:buClr>
              <a:buFont typeface="+mj-lt"/>
              <a:buAutoNum type="alphaLcPeriod"/>
            </a:pPr>
            <a:r>
              <a:rPr lang="en-AU" sz="28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A bank</a:t>
            </a:r>
            <a:endParaRPr lang="en-AU" sz="2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971550" lvl="1" indent="-514350">
              <a:lnSpc>
                <a:spcPct val="107000"/>
              </a:lnSpc>
              <a:spcAft>
                <a:spcPts val="800"/>
              </a:spcAft>
              <a:buClr>
                <a:srgbClr val="FFFF00"/>
              </a:buClr>
              <a:buFont typeface="+mj-lt"/>
              <a:buAutoNum type="alphaLcPeriod"/>
            </a:pPr>
            <a:r>
              <a:rPr lang="en-AU" sz="28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Both A and B</a:t>
            </a:r>
            <a:endParaRPr lang="en-AU" sz="2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5110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E8C4A6A-BEBD-45AC-BC2E-3B9D01F4993E}"/>
              </a:ext>
            </a:extLst>
          </p:cNvPr>
          <p:cNvSpPr>
            <a:spLocks noGrp="1"/>
          </p:cNvSpPr>
          <p:nvPr>
            <p:ph type="title"/>
          </p:nvPr>
        </p:nvSpPr>
        <p:spPr>
          <a:xfrm>
            <a:off x="685801" y="166850"/>
            <a:ext cx="10131425" cy="1456267"/>
          </a:xfrm>
        </p:spPr>
        <p:txBody>
          <a:bodyPr vert="horz" lIns="91440" tIns="45720" rIns="91440" bIns="45720" rtlCol="0" anchor="ctr">
            <a:normAutofit/>
          </a:bodyPr>
          <a:lstStyle/>
          <a:p>
            <a:pPr>
              <a:lnSpc>
                <a:spcPct val="90000"/>
              </a:lnSpc>
            </a:pPr>
            <a:r>
              <a:rPr lang="en-US" sz="5400" b="1" dirty="0">
                <a:solidFill>
                  <a:srgbClr val="FFFF00"/>
                </a:solidFill>
              </a:rPr>
              <a:t>Health &amp; wellbeing </a:t>
            </a:r>
            <a:r>
              <a:rPr lang="en-US" sz="5400" dirty="0">
                <a:solidFill>
                  <a:srgbClr val="FFFF00"/>
                </a:solidFill>
                <a:latin typeface="+mn-lt"/>
              </a:rPr>
              <a:t>- answers</a:t>
            </a:r>
            <a:r>
              <a:rPr lang="en-US" sz="3300" dirty="0"/>
              <a:t/>
            </a:r>
            <a:br>
              <a:rPr lang="en-US" sz="3300" dirty="0"/>
            </a:br>
            <a:endParaRPr lang="en-US" sz="3300" dirty="0"/>
          </a:p>
        </p:txBody>
      </p:sp>
      <p:sp>
        <p:nvSpPr>
          <p:cNvPr id="16" name="Content Placeholder 15">
            <a:extLst>
              <a:ext uri="{FF2B5EF4-FFF2-40B4-BE49-F238E27FC236}">
                <a16:creationId xmlns:a16="http://schemas.microsoft.com/office/drawing/2014/main" id="{65F59BF5-37E3-486C-A56E-48973B02795B}"/>
              </a:ext>
            </a:extLst>
          </p:cNvPr>
          <p:cNvSpPr>
            <a:spLocks noGrp="1"/>
          </p:cNvSpPr>
          <p:nvPr>
            <p:ph sz="half" idx="1"/>
          </p:nvPr>
        </p:nvSpPr>
        <p:spPr>
          <a:xfrm>
            <a:off x="471057" y="1450108"/>
            <a:ext cx="11374198" cy="5176977"/>
          </a:xfrm>
        </p:spPr>
        <p:txBody>
          <a:bodyPr numCol="2">
            <a:noAutofit/>
          </a:bodyPr>
          <a:lstStyle/>
          <a:p>
            <a:pPr marL="342900" lvl="0" indent="-342900">
              <a:buClr>
                <a:srgbClr val="FFFF00"/>
              </a:buClr>
              <a:buFont typeface="+mj-lt"/>
              <a:buAutoNum type="arabicPeriod"/>
            </a:pPr>
            <a:r>
              <a:rPr lang="en-AU" dirty="0">
                <a:solidFill>
                  <a:srgbClr val="FFFF00"/>
                </a:solidFill>
              </a:rPr>
              <a:t>The Tent Hospital </a:t>
            </a:r>
          </a:p>
          <a:p>
            <a:pPr marL="342900" lvl="0" indent="-342900">
              <a:buClr>
                <a:srgbClr val="FFFF00"/>
              </a:buClr>
              <a:buFont typeface="+mj-lt"/>
              <a:buAutoNum type="arabicPeriod"/>
            </a:pPr>
            <a:r>
              <a:rPr lang="en-AU" dirty="0">
                <a:solidFill>
                  <a:srgbClr val="FFFF00"/>
                </a:solidFill>
              </a:rPr>
              <a:t>C – Samuel Marsden – who may not have been exaggerating. Surgeon Darcy Wentworth stated that in the absence of doors and locks the common knowledge that the female patients were all suffering from syphilis was the hospital’s only security against the wider male population </a:t>
            </a:r>
          </a:p>
          <a:p>
            <a:pPr marL="342900" lvl="0" indent="-342900">
              <a:buClr>
                <a:srgbClr val="FFFF00"/>
              </a:buClr>
              <a:buFont typeface="+mj-lt"/>
              <a:buAutoNum type="arabicPeriod"/>
            </a:pPr>
            <a:r>
              <a:rPr lang="en-AU" dirty="0">
                <a:solidFill>
                  <a:srgbClr val="FFFF00"/>
                </a:solidFill>
              </a:rPr>
              <a:t>1995 </a:t>
            </a:r>
          </a:p>
          <a:p>
            <a:pPr marL="342900" lvl="0" indent="-342900">
              <a:buClr>
                <a:srgbClr val="FFFF00"/>
              </a:buClr>
              <a:buFont typeface="+mj-lt"/>
              <a:buAutoNum type="arabicPeriod"/>
            </a:pPr>
            <a:r>
              <a:rPr lang="en-AU" dirty="0">
                <a:solidFill>
                  <a:srgbClr val="FFFF00"/>
                </a:solidFill>
              </a:rPr>
              <a:t>D – All of these can be seen, along with interpretive displays including historical maps, sketches, photographs and information on the hospital and the people associated with it </a:t>
            </a:r>
          </a:p>
          <a:p>
            <a:pPr marL="342900" lvl="0" indent="-342900">
              <a:buClr>
                <a:srgbClr val="FFFF00"/>
              </a:buClr>
              <a:buFont typeface="+mj-lt"/>
              <a:buAutoNum type="arabicPeriod"/>
            </a:pPr>
            <a:r>
              <a:rPr lang="en-AU" dirty="0">
                <a:solidFill>
                  <a:srgbClr val="FFFF00"/>
                </a:solidFill>
              </a:rPr>
              <a:t>The Spanish Flu, brought home by soldiers returning from World War 1. </a:t>
            </a:r>
          </a:p>
          <a:p>
            <a:pPr marL="342900" lvl="0" indent="-342900">
              <a:buClr>
                <a:srgbClr val="FFFF00"/>
              </a:buClr>
              <a:buFont typeface="+mj-lt"/>
              <a:buAutoNum type="arabicPeriod"/>
            </a:pPr>
            <a:r>
              <a:rPr lang="en-AU" dirty="0" smtClean="0">
                <a:solidFill>
                  <a:srgbClr val="FFFF00"/>
                </a:solidFill>
              </a:rPr>
              <a:t>D’Arcy Wentworth</a:t>
            </a:r>
            <a:endParaRPr lang="en-AU" dirty="0">
              <a:solidFill>
                <a:srgbClr val="FFFF00"/>
              </a:solidFill>
            </a:endParaRPr>
          </a:p>
          <a:p>
            <a:pPr marL="342900" lvl="0" indent="-342900">
              <a:buClr>
                <a:srgbClr val="FFFF00"/>
              </a:buClr>
              <a:buFont typeface="+mj-lt"/>
              <a:buAutoNum type="arabicPeriod"/>
            </a:pPr>
            <a:r>
              <a:rPr lang="en-AU" dirty="0">
                <a:solidFill>
                  <a:srgbClr val="FFFF00"/>
                </a:solidFill>
              </a:rPr>
              <a:t>True. There were several private maternity hospitals in Parramatta in the twentieth century, at a time when many babies were delivered in these facilities.  Willowgrove was opened as Estella Private Hospital in 1919, by Matron Davidson, a trained nurse and midwife.  The services of two doctors were also available if required.</a:t>
            </a:r>
          </a:p>
          <a:p>
            <a:pPr marL="342900" indent="-342900">
              <a:buClr>
                <a:srgbClr val="FFFF00"/>
              </a:buClr>
              <a:buFont typeface="+mj-lt"/>
              <a:buAutoNum type="arabicPeriod"/>
            </a:pPr>
            <a:r>
              <a:rPr lang="en-AU" dirty="0">
                <a:solidFill>
                  <a:srgbClr val="FFFF00"/>
                </a:solidFill>
              </a:rPr>
              <a:t>University of Sydney.  In addition to teaching, it undertakes internationally recognised research in health and medicine. </a:t>
            </a:r>
          </a:p>
          <a:p>
            <a:pPr marL="342900" indent="-342900">
              <a:buClr>
                <a:srgbClr val="FFFF00"/>
              </a:buClr>
              <a:buFont typeface="+mj-lt"/>
              <a:buAutoNum type="arabicPeriod"/>
            </a:pPr>
            <a:r>
              <a:rPr lang="en-AU" dirty="0">
                <a:solidFill>
                  <a:srgbClr val="FFFF00"/>
                </a:solidFill>
              </a:rPr>
              <a:t>Parramatta Lunatic Asylum; it was established on the site of the Parramatta Female Factory in 1842 </a:t>
            </a:r>
          </a:p>
          <a:p>
            <a:pPr marL="342900" indent="-342900">
              <a:buClr>
                <a:srgbClr val="FFFF00"/>
              </a:buClr>
              <a:buFont typeface="+mj-lt"/>
              <a:buAutoNum type="arabicPeriod"/>
            </a:pPr>
            <a:r>
              <a:rPr lang="en-AU" dirty="0">
                <a:solidFill>
                  <a:srgbClr val="FFFF00"/>
                </a:solidFill>
              </a:rPr>
              <a:t>D - A and B.  It was built by emancipist John Hodges between 1819-21, reputedly with his gambling winnings, but named by Dr Walter Brown, the first of three generations of his family to reside in the gracious building</a:t>
            </a:r>
            <a:endParaRPr lang="en-AU" sz="2400" dirty="0">
              <a:solidFill>
                <a:srgbClr val="FFFF00"/>
              </a:solidFill>
            </a:endParaRPr>
          </a:p>
        </p:txBody>
      </p:sp>
    </p:spTree>
    <p:extLst>
      <p:ext uri="{BB962C8B-B14F-4D97-AF65-F5344CB8AC3E}">
        <p14:creationId xmlns:p14="http://schemas.microsoft.com/office/powerpoint/2010/main" val="241062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BE505C1-ED4A-457A-B0C1-F16A419EBDC0}"/>
              </a:ext>
            </a:extLst>
          </p:cNvPr>
          <p:cNvSpPr>
            <a:spLocks noGrp="1"/>
          </p:cNvSpPr>
          <p:nvPr>
            <p:ph type="title"/>
          </p:nvPr>
        </p:nvSpPr>
        <p:spPr>
          <a:xfrm>
            <a:off x="685801" y="-316092"/>
            <a:ext cx="5219699" cy="1586204"/>
          </a:xfrm>
        </p:spPr>
        <p:txBody>
          <a:bodyPr vert="horz" lIns="91440" tIns="45720" rIns="91440" bIns="45720" rtlCol="0" anchor="ctr">
            <a:normAutofit/>
          </a:bodyPr>
          <a:lstStyle/>
          <a:p>
            <a:r>
              <a:rPr lang="en-US" sz="5400" dirty="0" err="1">
                <a:solidFill>
                  <a:srgbClr val="FFFF00"/>
                </a:solidFill>
              </a:rPr>
              <a:t>WHo</a:t>
            </a:r>
            <a:r>
              <a:rPr lang="en-US" sz="5400" dirty="0">
                <a:solidFill>
                  <a:srgbClr val="FFFF00"/>
                </a:solidFill>
              </a:rPr>
              <a:t> AM I?</a:t>
            </a:r>
          </a:p>
        </p:txBody>
      </p:sp>
      <p:sp>
        <p:nvSpPr>
          <p:cNvPr id="11" name="Text Placeholder 10">
            <a:extLst>
              <a:ext uri="{FF2B5EF4-FFF2-40B4-BE49-F238E27FC236}">
                <a16:creationId xmlns:a16="http://schemas.microsoft.com/office/drawing/2014/main" id="{F6465548-0B6B-47A4-853F-987DB6BFBF31}"/>
              </a:ext>
            </a:extLst>
          </p:cNvPr>
          <p:cNvSpPr>
            <a:spLocks noGrp="1"/>
          </p:cNvSpPr>
          <p:nvPr>
            <p:ph type="body" sz="half" idx="2"/>
          </p:nvPr>
        </p:nvSpPr>
        <p:spPr>
          <a:xfrm>
            <a:off x="354564" y="1165865"/>
            <a:ext cx="6915484" cy="5402425"/>
          </a:xfrm>
        </p:spPr>
        <p:txBody>
          <a:bodyPr vert="horz" lIns="91440" tIns="45720" rIns="91440" bIns="45720" rtlCol="0" anchor="ctr">
            <a:noAutofit/>
          </a:bodyPr>
          <a:lstStyle/>
          <a:p>
            <a:pPr marL="342900" lvl="0" indent="-342900">
              <a:buClr>
                <a:srgbClr val="FFFF00"/>
              </a:buClr>
              <a:buFont typeface="+mj-lt"/>
              <a:buAutoNum type="arabicPeriod"/>
            </a:pPr>
            <a:r>
              <a:rPr lang="en-US" sz="2000" dirty="0">
                <a:solidFill>
                  <a:srgbClr val="FFFF00"/>
                </a:solidFill>
              </a:rPr>
              <a:t>I was prominent in the life of Parramatta for nearly 50 years</a:t>
            </a:r>
            <a:endParaRPr lang="en-AU" sz="2000" dirty="0">
              <a:solidFill>
                <a:srgbClr val="FFFF00"/>
              </a:solidFill>
            </a:endParaRPr>
          </a:p>
          <a:p>
            <a:pPr marL="342900" lvl="0" indent="-342900">
              <a:buClr>
                <a:srgbClr val="FFFF00"/>
              </a:buClr>
              <a:buFont typeface="+mj-lt"/>
              <a:buAutoNum type="arabicPeriod"/>
            </a:pPr>
            <a:r>
              <a:rPr lang="en-US" sz="2000" dirty="0">
                <a:solidFill>
                  <a:srgbClr val="FFFF00"/>
                </a:solidFill>
              </a:rPr>
              <a:t>I played a significant role in establishing the wool industry</a:t>
            </a:r>
            <a:endParaRPr lang="en-AU" sz="2000" dirty="0">
              <a:solidFill>
                <a:srgbClr val="FFFF00"/>
              </a:solidFill>
            </a:endParaRPr>
          </a:p>
          <a:p>
            <a:pPr marL="342900" lvl="0" indent="-342900">
              <a:buClr>
                <a:srgbClr val="FFFF00"/>
              </a:buClr>
              <a:buFont typeface="+mj-lt"/>
              <a:buAutoNum type="arabicPeriod"/>
            </a:pPr>
            <a:r>
              <a:rPr lang="en-US" sz="2000" dirty="0">
                <a:solidFill>
                  <a:srgbClr val="FFFF00"/>
                </a:solidFill>
              </a:rPr>
              <a:t>I was an entrepreneur, involved in a range of commercial enterprises</a:t>
            </a:r>
            <a:endParaRPr lang="en-AU" sz="2000" dirty="0">
              <a:solidFill>
                <a:srgbClr val="FFFF00"/>
              </a:solidFill>
            </a:endParaRPr>
          </a:p>
          <a:p>
            <a:pPr marL="342900" lvl="0" indent="-342900">
              <a:buClr>
                <a:srgbClr val="FFFF00"/>
              </a:buClr>
              <a:buFont typeface="+mj-lt"/>
              <a:buAutoNum type="arabicPeriod"/>
            </a:pPr>
            <a:r>
              <a:rPr lang="en-US" sz="2000" dirty="0">
                <a:solidFill>
                  <a:srgbClr val="FFFF00"/>
                </a:solidFill>
              </a:rPr>
              <a:t>I served as a magistrate in Parramatta</a:t>
            </a:r>
            <a:endParaRPr lang="en-AU" sz="2000" dirty="0">
              <a:solidFill>
                <a:srgbClr val="FFFF00"/>
              </a:solidFill>
            </a:endParaRPr>
          </a:p>
          <a:p>
            <a:pPr marL="342900" lvl="0" indent="-342900">
              <a:buClr>
                <a:srgbClr val="FFFF00"/>
              </a:buClr>
              <a:buFont typeface="+mj-lt"/>
              <a:buAutoNum type="arabicPeriod"/>
            </a:pPr>
            <a:r>
              <a:rPr lang="en-US" sz="2000" dirty="0">
                <a:solidFill>
                  <a:srgbClr val="FFFF00"/>
                </a:solidFill>
              </a:rPr>
              <a:t>I once described Parramatta as ‘</a:t>
            </a:r>
            <a:r>
              <a:rPr lang="en-US" sz="2000" i="1" dirty="0">
                <a:solidFill>
                  <a:srgbClr val="FFFF00"/>
                </a:solidFill>
              </a:rPr>
              <a:t>such a sink of iniquity that morality could be preserved only by the most rigorous disciplinary measures</a:t>
            </a:r>
            <a:r>
              <a:rPr lang="en-US" sz="2000" dirty="0">
                <a:solidFill>
                  <a:srgbClr val="FFFF00"/>
                </a:solidFill>
              </a:rPr>
              <a:t>.’</a:t>
            </a:r>
            <a:endParaRPr lang="en-AU" sz="2000" dirty="0">
              <a:solidFill>
                <a:srgbClr val="FFFF00"/>
              </a:solidFill>
            </a:endParaRPr>
          </a:p>
          <a:p>
            <a:pPr marL="342900" lvl="0" indent="-342900">
              <a:buClr>
                <a:srgbClr val="FFFF00"/>
              </a:buClr>
              <a:buFont typeface="+mj-lt"/>
              <a:buAutoNum type="arabicPeriod"/>
            </a:pPr>
            <a:r>
              <a:rPr lang="en-US" sz="2000" dirty="0">
                <a:solidFill>
                  <a:srgbClr val="FFFF00"/>
                </a:solidFill>
              </a:rPr>
              <a:t>I introduced measures to improve the lot of female convicts</a:t>
            </a:r>
            <a:endParaRPr lang="en-AU" sz="2000" dirty="0">
              <a:solidFill>
                <a:srgbClr val="FFFF00"/>
              </a:solidFill>
            </a:endParaRPr>
          </a:p>
          <a:p>
            <a:pPr marL="342900" lvl="0" indent="-342900">
              <a:buClr>
                <a:srgbClr val="FFFF00"/>
              </a:buClr>
              <a:buFont typeface="+mj-lt"/>
              <a:buAutoNum type="arabicPeriod"/>
            </a:pPr>
            <a:r>
              <a:rPr lang="en-US" sz="2000" dirty="0">
                <a:solidFill>
                  <a:srgbClr val="FFFF00"/>
                </a:solidFill>
              </a:rPr>
              <a:t>I introduced guns, farm tools and the Anglican religion to New Zealand</a:t>
            </a:r>
            <a:endParaRPr lang="en-AU" sz="2000" dirty="0">
              <a:solidFill>
                <a:srgbClr val="FFFF00"/>
              </a:solidFill>
            </a:endParaRPr>
          </a:p>
          <a:p>
            <a:pPr marL="342900" lvl="0" indent="-342900">
              <a:buClr>
                <a:srgbClr val="FFFF00"/>
              </a:buClr>
              <a:buFont typeface="+mj-lt"/>
              <a:buAutoNum type="arabicPeriod"/>
            </a:pPr>
            <a:r>
              <a:rPr lang="en-US" sz="2000" dirty="0">
                <a:solidFill>
                  <a:srgbClr val="FFFF00"/>
                </a:solidFill>
              </a:rPr>
              <a:t>I established a Sunday School and an Orphanage</a:t>
            </a:r>
            <a:endParaRPr lang="en-AU" sz="2000" dirty="0">
              <a:solidFill>
                <a:srgbClr val="FFFF00"/>
              </a:solidFill>
            </a:endParaRPr>
          </a:p>
          <a:p>
            <a:pPr marL="342900" lvl="0" indent="-342900">
              <a:buClr>
                <a:srgbClr val="FFFF00"/>
              </a:buClr>
              <a:buFont typeface="+mj-lt"/>
              <a:buAutoNum type="arabicPeriod"/>
            </a:pPr>
            <a:r>
              <a:rPr lang="en-US" sz="2000" dirty="0">
                <a:solidFill>
                  <a:srgbClr val="FFFF00"/>
                </a:solidFill>
              </a:rPr>
              <a:t>I was widely known as the ‘flogging parson’</a:t>
            </a:r>
            <a:endParaRPr lang="en-AU" sz="2000" dirty="0">
              <a:solidFill>
                <a:srgbClr val="FFFF00"/>
              </a:solidFill>
            </a:endParaRPr>
          </a:p>
          <a:p>
            <a:pPr marL="342900" indent="-342900">
              <a:buClr>
                <a:srgbClr val="FFFF00"/>
              </a:buClr>
              <a:buFont typeface="+mj-lt"/>
              <a:buAutoNum type="arabicPeriod"/>
            </a:pPr>
            <a:r>
              <a:rPr lang="en-AU" sz="2000" dirty="0">
                <a:solidFill>
                  <a:srgbClr val="FFFF00"/>
                </a:solidFill>
              </a:rPr>
              <a:t>I was the Chief Cleric of the Colony</a:t>
            </a:r>
          </a:p>
        </p:txBody>
      </p:sp>
      <p:pic>
        <p:nvPicPr>
          <p:cNvPr id="13" name="Content Placeholder 12">
            <a:extLst>
              <a:ext uri="{FF2B5EF4-FFF2-40B4-BE49-F238E27FC236}">
                <a16:creationId xmlns:a16="http://schemas.microsoft.com/office/drawing/2014/main" id="{DF305E11-15DE-4244-94F9-FD9B4A83E3BA}"/>
              </a:ext>
            </a:extLst>
          </p:cNvPr>
          <p:cNvPicPr>
            <a:picLocks noGrp="1" noChangeAspect="1"/>
          </p:cNvPicPr>
          <p:nvPr>
            <p:ph idx="1"/>
          </p:nvPr>
        </p:nvPicPr>
        <p:blipFill rotWithShape="1">
          <a:blip r:embed="rId2"/>
          <a:srcRect l="4410" t="11237" r="3050" b="7306"/>
          <a:stretch/>
        </p:blipFill>
        <p:spPr>
          <a:xfrm>
            <a:off x="7464490" y="900872"/>
            <a:ext cx="4372945" cy="4717292"/>
          </a:xfrm>
          <a:prstGeom prst="rect">
            <a:avLst/>
          </a:prstGeom>
          <a:ln>
            <a:noFill/>
          </a:ln>
          <a:effectLst>
            <a:softEdge rad="112500"/>
          </a:effectLst>
        </p:spPr>
      </p:pic>
      <p:sp>
        <p:nvSpPr>
          <p:cNvPr id="14" name="TextBox 13">
            <a:extLst>
              <a:ext uri="{FF2B5EF4-FFF2-40B4-BE49-F238E27FC236}">
                <a16:creationId xmlns:a16="http://schemas.microsoft.com/office/drawing/2014/main" id="{32D72B95-6FD5-494B-A40C-6B0F2DB8FF29}"/>
              </a:ext>
            </a:extLst>
          </p:cNvPr>
          <p:cNvSpPr txBox="1"/>
          <p:nvPr/>
        </p:nvSpPr>
        <p:spPr>
          <a:xfrm>
            <a:off x="7270047" y="5663682"/>
            <a:ext cx="4910666" cy="707886"/>
          </a:xfrm>
          <a:prstGeom prst="rect">
            <a:avLst/>
          </a:prstGeom>
          <a:noFill/>
        </p:spPr>
        <p:txBody>
          <a:bodyPr wrap="square" rtlCol="0">
            <a:spAutoFit/>
          </a:bodyPr>
          <a:lstStyle/>
          <a:p>
            <a:pPr algn="ctr"/>
            <a:r>
              <a:rPr lang="en-AU" sz="4000" dirty="0">
                <a:solidFill>
                  <a:srgbClr val="FFFF00"/>
                </a:solidFill>
              </a:rPr>
              <a:t>Samuel Marsden</a:t>
            </a:r>
          </a:p>
        </p:txBody>
      </p:sp>
    </p:spTree>
    <p:extLst>
      <p:ext uri="{BB962C8B-B14F-4D97-AF65-F5344CB8AC3E}">
        <p14:creationId xmlns:p14="http://schemas.microsoft.com/office/powerpoint/2010/main" val="3246810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BE505C1-ED4A-457A-B0C1-F16A419EBDC0}"/>
              </a:ext>
            </a:extLst>
          </p:cNvPr>
          <p:cNvSpPr>
            <a:spLocks noGrp="1"/>
          </p:cNvSpPr>
          <p:nvPr>
            <p:ph type="title"/>
          </p:nvPr>
        </p:nvSpPr>
        <p:spPr>
          <a:xfrm>
            <a:off x="685801" y="-316092"/>
            <a:ext cx="5219699" cy="1586204"/>
          </a:xfrm>
        </p:spPr>
        <p:txBody>
          <a:bodyPr vert="horz" lIns="91440" tIns="45720" rIns="91440" bIns="45720" rtlCol="0" anchor="ctr">
            <a:normAutofit/>
          </a:bodyPr>
          <a:lstStyle/>
          <a:p>
            <a:r>
              <a:rPr lang="en-US" sz="5400" dirty="0" err="1">
                <a:solidFill>
                  <a:srgbClr val="FFFF00"/>
                </a:solidFill>
              </a:rPr>
              <a:t>WHo</a:t>
            </a:r>
            <a:r>
              <a:rPr lang="en-US" sz="5400" dirty="0">
                <a:solidFill>
                  <a:srgbClr val="FFFF00"/>
                </a:solidFill>
              </a:rPr>
              <a:t> AM I?</a:t>
            </a:r>
          </a:p>
        </p:txBody>
      </p:sp>
      <p:sp>
        <p:nvSpPr>
          <p:cNvPr id="11" name="Text Placeholder 10">
            <a:extLst>
              <a:ext uri="{FF2B5EF4-FFF2-40B4-BE49-F238E27FC236}">
                <a16:creationId xmlns:a16="http://schemas.microsoft.com/office/drawing/2014/main" id="{F6465548-0B6B-47A4-853F-987DB6BFBF31}"/>
              </a:ext>
            </a:extLst>
          </p:cNvPr>
          <p:cNvSpPr>
            <a:spLocks noGrp="1"/>
          </p:cNvSpPr>
          <p:nvPr>
            <p:ph type="body" sz="half" idx="2"/>
          </p:nvPr>
        </p:nvSpPr>
        <p:spPr>
          <a:xfrm>
            <a:off x="343931" y="1270112"/>
            <a:ext cx="7205185" cy="5402425"/>
          </a:xfrm>
        </p:spPr>
        <p:txBody>
          <a:bodyPr vert="horz" lIns="91440" tIns="45720" rIns="91440" bIns="45720" rtlCol="0" anchor="ctr">
            <a:noAutofit/>
          </a:bodyPr>
          <a:lstStyle/>
          <a:p>
            <a:pPr marL="457200" indent="-457200">
              <a:buClr>
                <a:srgbClr val="FFFF00"/>
              </a:buClr>
              <a:buFont typeface="+mj-lt"/>
              <a:buAutoNum type="arabicPeriod"/>
            </a:pPr>
            <a:r>
              <a:rPr lang="en-AU" sz="1800" dirty="0" smtClean="0">
                <a:solidFill>
                  <a:srgbClr val="FFFF00"/>
                </a:solidFill>
              </a:rPr>
              <a:t>I </a:t>
            </a:r>
            <a:r>
              <a:rPr lang="en-AU" sz="1800" dirty="0">
                <a:solidFill>
                  <a:srgbClr val="FFFF00"/>
                </a:solidFill>
              </a:rPr>
              <a:t>was surgeon on 4 convict ships between 1818 and 1822, responsible for over 680 convicts and recorded only 6 </a:t>
            </a:r>
            <a:r>
              <a:rPr lang="en-AU" sz="1800" dirty="0" smtClean="0">
                <a:solidFill>
                  <a:srgbClr val="FFFF00"/>
                </a:solidFill>
              </a:rPr>
              <a:t>deaths</a:t>
            </a:r>
          </a:p>
          <a:p>
            <a:pPr marL="457200" indent="-457200">
              <a:buClr>
                <a:srgbClr val="FFFF00"/>
              </a:buClr>
              <a:buFont typeface="+mj-lt"/>
              <a:buAutoNum type="arabicPeriod"/>
            </a:pPr>
            <a:r>
              <a:rPr lang="en-AU" sz="1800" dirty="0" smtClean="0">
                <a:solidFill>
                  <a:srgbClr val="FFFF00"/>
                </a:solidFill>
              </a:rPr>
              <a:t>I </a:t>
            </a:r>
            <a:r>
              <a:rPr lang="en-AU" sz="1800" dirty="0">
                <a:solidFill>
                  <a:srgbClr val="FFFF00"/>
                </a:solidFill>
              </a:rPr>
              <a:t>arrived in Sydney on the Castle Forbes on 15 January </a:t>
            </a:r>
            <a:r>
              <a:rPr lang="en-AU" sz="1800" dirty="0" smtClean="0">
                <a:solidFill>
                  <a:srgbClr val="FFFF00"/>
                </a:solidFill>
              </a:rPr>
              <a:t>1824</a:t>
            </a:r>
          </a:p>
          <a:p>
            <a:pPr marL="457200" indent="-457200">
              <a:buClr>
                <a:srgbClr val="FFFF00"/>
              </a:buClr>
              <a:buFont typeface="+mj-lt"/>
              <a:buAutoNum type="arabicPeriod"/>
            </a:pPr>
            <a:r>
              <a:rPr lang="en-AU" sz="1800" dirty="0" smtClean="0">
                <a:solidFill>
                  <a:srgbClr val="FFFF00"/>
                </a:solidFill>
              </a:rPr>
              <a:t>I </a:t>
            </a:r>
            <a:r>
              <a:rPr lang="en-AU" sz="1800" dirty="0">
                <a:solidFill>
                  <a:srgbClr val="FFFF00"/>
                </a:solidFill>
              </a:rPr>
              <a:t>was posted to Parramatta in 1827 as an Assistant Colonial Surgeon in charge of the relatively newly built hospital</a:t>
            </a:r>
          </a:p>
          <a:p>
            <a:pPr marL="457200" indent="-457200">
              <a:buClr>
                <a:srgbClr val="FFFF00"/>
              </a:buClr>
              <a:buFont typeface="+mj-lt"/>
              <a:buAutoNum type="arabicPeriod"/>
            </a:pPr>
            <a:r>
              <a:rPr lang="en-AU" sz="1800" dirty="0">
                <a:solidFill>
                  <a:srgbClr val="FFFF00"/>
                </a:solidFill>
              </a:rPr>
              <a:t>I liked Parramatta so much that I settled here permanently </a:t>
            </a:r>
          </a:p>
          <a:p>
            <a:pPr marL="457200" indent="-457200">
              <a:buClr>
                <a:srgbClr val="FFFF00"/>
              </a:buClr>
              <a:buFont typeface="+mj-lt"/>
              <a:buAutoNum type="arabicPeriod"/>
            </a:pPr>
            <a:r>
              <a:rPr lang="en-AU" sz="1800" dirty="0" smtClean="0">
                <a:solidFill>
                  <a:srgbClr val="FFFF00"/>
                </a:solidFill>
              </a:rPr>
              <a:t>I </a:t>
            </a:r>
            <a:r>
              <a:rPr lang="en-AU" sz="1800" dirty="0">
                <a:solidFill>
                  <a:srgbClr val="FFFF00"/>
                </a:solidFill>
              </a:rPr>
              <a:t>was appointed a resident </a:t>
            </a:r>
            <a:r>
              <a:rPr lang="en-AU" sz="1800" dirty="0" smtClean="0">
                <a:solidFill>
                  <a:srgbClr val="FFFF00"/>
                </a:solidFill>
              </a:rPr>
              <a:t>magistrate, earning </a:t>
            </a:r>
            <a:r>
              <a:rPr lang="en-AU" sz="1800" dirty="0" smtClean="0">
                <a:solidFill>
                  <a:srgbClr val="FFFF00"/>
                </a:solidFill>
              </a:rPr>
              <a:t>a reputation </a:t>
            </a:r>
            <a:r>
              <a:rPr lang="en-AU" sz="1800" dirty="0">
                <a:solidFill>
                  <a:srgbClr val="FFFF00"/>
                </a:solidFill>
              </a:rPr>
              <a:t>for my zeal</a:t>
            </a:r>
          </a:p>
          <a:p>
            <a:pPr marL="457200" indent="-457200">
              <a:buClr>
                <a:srgbClr val="FFFF00"/>
              </a:buClr>
              <a:buFont typeface="+mj-lt"/>
              <a:buAutoNum type="arabicPeriod"/>
            </a:pPr>
            <a:r>
              <a:rPr lang="en-AU" sz="1800" dirty="0">
                <a:solidFill>
                  <a:srgbClr val="FFFF00"/>
                </a:solidFill>
              </a:rPr>
              <a:t>In 1838 I retired after a leave of absence on the grounds of ill health</a:t>
            </a:r>
          </a:p>
          <a:p>
            <a:pPr marL="457200" indent="-457200">
              <a:buClr>
                <a:srgbClr val="FFFF00"/>
              </a:buClr>
              <a:buFont typeface="+mj-lt"/>
              <a:buAutoNum type="arabicPeriod"/>
            </a:pPr>
            <a:r>
              <a:rPr lang="en-AU" sz="1800" dirty="0">
                <a:solidFill>
                  <a:srgbClr val="FFFF00"/>
                </a:solidFill>
              </a:rPr>
              <a:t>I played a key role in </a:t>
            </a:r>
            <a:r>
              <a:rPr lang="en-AU" sz="1800" dirty="0" smtClean="0">
                <a:solidFill>
                  <a:srgbClr val="FFFF00"/>
                </a:solidFill>
              </a:rPr>
              <a:t>opening the </a:t>
            </a:r>
            <a:r>
              <a:rPr lang="en-AU" sz="1800" dirty="0">
                <a:solidFill>
                  <a:srgbClr val="FFFF00"/>
                </a:solidFill>
              </a:rPr>
              <a:t>Parramatta and District Hospital </a:t>
            </a:r>
            <a:r>
              <a:rPr lang="en-AU" sz="1800" dirty="0" smtClean="0">
                <a:solidFill>
                  <a:srgbClr val="FFFF00"/>
                </a:solidFill>
              </a:rPr>
              <a:t>and was elected </a:t>
            </a:r>
            <a:r>
              <a:rPr lang="en-AU" sz="1800" dirty="0">
                <a:solidFill>
                  <a:srgbClr val="FFFF00"/>
                </a:solidFill>
              </a:rPr>
              <a:t>president of the Committee of </a:t>
            </a:r>
            <a:r>
              <a:rPr lang="en-AU" sz="1800" dirty="0" smtClean="0">
                <a:solidFill>
                  <a:srgbClr val="FFFF00"/>
                </a:solidFill>
              </a:rPr>
              <a:t>Management</a:t>
            </a:r>
            <a:endParaRPr lang="en-AU" sz="1800" dirty="0">
              <a:solidFill>
                <a:srgbClr val="FFFF00"/>
              </a:solidFill>
            </a:endParaRPr>
          </a:p>
          <a:p>
            <a:pPr marL="457200" indent="-457200">
              <a:buClr>
                <a:srgbClr val="FFFF00"/>
              </a:buClr>
              <a:buFont typeface="+mj-lt"/>
              <a:buAutoNum type="arabicPeriod"/>
            </a:pPr>
            <a:r>
              <a:rPr lang="en-AU" sz="1800" dirty="0" smtClean="0">
                <a:solidFill>
                  <a:srgbClr val="FFFF00"/>
                </a:solidFill>
              </a:rPr>
              <a:t>Understanding the health benefits of a pure </a:t>
            </a:r>
            <a:r>
              <a:rPr lang="en-AU" sz="1800" dirty="0">
                <a:solidFill>
                  <a:srgbClr val="FFFF00"/>
                </a:solidFill>
              </a:rPr>
              <a:t>water </a:t>
            </a:r>
            <a:r>
              <a:rPr lang="en-AU" sz="1800" dirty="0" smtClean="0">
                <a:solidFill>
                  <a:srgbClr val="FFFF00"/>
                </a:solidFill>
              </a:rPr>
              <a:t>supply, I worked towards </a:t>
            </a:r>
            <a:r>
              <a:rPr lang="en-AU" sz="1800" dirty="0">
                <a:solidFill>
                  <a:srgbClr val="FFFF00"/>
                </a:solidFill>
              </a:rPr>
              <a:t>the </a:t>
            </a:r>
            <a:r>
              <a:rPr lang="en-AU" sz="1800" dirty="0" smtClean="0">
                <a:solidFill>
                  <a:srgbClr val="FFFF00"/>
                </a:solidFill>
              </a:rPr>
              <a:t>construction </a:t>
            </a:r>
            <a:r>
              <a:rPr lang="en-AU" sz="1800" dirty="0">
                <a:solidFill>
                  <a:srgbClr val="FFFF00"/>
                </a:solidFill>
              </a:rPr>
              <a:t>of Hunt’s </a:t>
            </a:r>
            <a:r>
              <a:rPr lang="en-AU" sz="1800">
                <a:solidFill>
                  <a:srgbClr val="FFFF00"/>
                </a:solidFill>
              </a:rPr>
              <a:t>Creek </a:t>
            </a:r>
            <a:r>
              <a:rPr lang="en-AU" sz="1800" smtClean="0">
                <a:solidFill>
                  <a:srgbClr val="FFFF00"/>
                </a:solidFill>
              </a:rPr>
              <a:t>Dam. </a:t>
            </a:r>
            <a:endParaRPr lang="en-AU" sz="1800" dirty="0">
              <a:solidFill>
                <a:srgbClr val="FFFF00"/>
              </a:solidFill>
            </a:endParaRPr>
          </a:p>
          <a:p>
            <a:pPr marL="457200" indent="-457200">
              <a:buClr>
                <a:srgbClr val="FFFF00"/>
              </a:buClr>
              <a:buFont typeface="+mj-lt"/>
              <a:buAutoNum type="arabicPeriod"/>
            </a:pPr>
            <a:r>
              <a:rPr lang="en-AU" sz="1800" dirty="0">
                <a:solidFill>
                  <a:srgbClr val="FFFF00"/>
                </a:solidFill>
              </a:rPr>
              <a:t>I died in 1850 and am buried in St Johns Cemetery </a:t>
            </a:r>
            <a:endParaRPr lang="en-AU" sz="1800" dirty="0" smtClean="0">
              <a:solidFill>
                <a:srgbClr val="FFFF00"/>
              </a:solidFill>
            </a:endParaRPr>
          </a:p>
          <a:p>
            <a:pPr marL="457200" indent="-457200">
              <a:buClr>
                <a:srgbClr val="FFFF00"/>
              </a:buClr>
              <a:buFont typeface="+mj-lt"/>
              <a:buAutoNum type="arabicPeriod"/>
            </a:pPr>
            <a:r>
              <a:rPr lang="en-AU" sz="1800" dirty="0" smtClean="0">
                <a:solidFill>
                  <a:srgbClr val="FFFF00"/>
                </a:solidFill>
              </a:rPr>
              <a:t>I made a large </a:t>
            </a:r>
            <a:r>
              <a:rPr lang="en-AU" sz="1800" dirty="0">
                <a:solidFill>
                  <a:srgbClr val="FFFF00"/>
                </a:solidFill>
              </a:rPr>
              <a:t>bequest </a:t>
            </a:r>
            <a:r>
              <a:rPr lang="en-AU" sz="1800" dirty="0" smtClean="0">
                <a:solidFill>
                  <a:srgbClr val="FFFF00"/>
                </a:solidFill>
              </a:rPr>
              <a:t>for </a:t>
            </a:r>
            <a:r>
              <a:rPr lang="en-AU" sz="1800" dirty="0">
                <a:solidFill>
                  <a:srgbClr val="FFFF00"/>
                </a:solidFill>
              </a:rPr>
              <a:t>the erection of public drinking fountains in Parramatta, </a:t>
            </a:r>
            <a:r>
              <a:rPr lang="en-AU" sz="1800" dirty="0" smtClean="0">
                <a:solidFill>
                  <a:srgbClr val="FFFF00"/>
                </a:solidFill>
              </a:rPr>
              <a:t>one of which </a:t>
            </a:r>
            <a:r>
              <a:rPr lang="en-AU" sz="1800" dirty="0">
                <a:solidFill>
                  <a:srgbClr val="FFFF00"/>
                </a:solidFill>
              </a:rPr>
              <a:t>can </a:t>
            </a:r>
            <a:r>
              <a:rPr lang="en-AU" sz="1800" dirty="0" smtClean="0">
                <a:solidFill>
                  <a:srgbClr val="FFFF00"/>
                </a:solidFill>
              </a:rPr>
              <a:t>be </a:t>
            </a:r>
            <a:r>
              <a:rPr lang="en-AU" sz="1800" dirty="0">
                <a:solidFill>
                  <a:srgbClr val="FFFF00"/>
                </a:solidFill>
              </a:rPr>
              <a:t>found in </a:t>
            </a:r>
            <a:r>
              <a:rPr lang="en-AU" sz="1800" dirty="0" smtClean="0">
                <a:solidFill>
                  <a:srgbClr val="FFFF00"/>
                </a:solidFill>
              </a:rPr>
              <a:t>Prince </a:t>
            </a:r>
            <a:r>
              <a:rPr lang="en-AU" sz="1800" dirty="0">
                <a:solidFill>
                  <a:srgbClr val="FFFF00"/>
                </a:solidFill>
              </a:rPr>
              <a:t>Alfred Square.</a:t>
            </a:r>
          </a:p>
          <a:p>
            <a:pPr marL="457200" indent="-457200">
              <a:buClr>
                <a:srgbClr val="FFFF00"/>
              </a:buClr>
              <a:buFont typeface="+mj-lt"/>
              <a:buAutoNum type="arabicPeriod"/>
            </a:pPr>
            <a:endParaRPr lang="en-AU" sz="1800" dirty="0">
              <a:solidFill>
                <a:srgbClr val="FFFF00"/>
              </a:solidFill>
            </a:endParaRPr>
          </a:p>
        </p:txBody>
      </p:sp>
      <p:pic>
        <p:nvPicPr>
          <p:cNvPr id="13" name="Content Placeholder 12">
            <a:extLst>
              <a:ext uri="{FF2B5EF4-FFF2-40B4-BE49-F238E27FC236}">
                <a16:creationId xmlns:a16="http://schemas.microsoft.com/office/drawing/2014/main" id="{DF305E11-15DE-4244-94F9-FD9B4A83E3B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7983" r="23420"/>
          <a:stretch/>
        </p:blipFill>
        <p:spPr>
          <a:xfrm>
            <a:off x="8080744" y="1270112"/>
            <a:ext cx="3551275" cy="3787768"/>
          </a:xfrm>
          <a:prstGeom prst="rect">
            <a:avLst/>
          </a:prstGeom>
          <a:ln>
            <a:noFill/>
          </a:ln>
          <a:effectLst>
            <a:softEdge rad="112500"/>
          </a:effectLst>
        </p:spPr>
      </p:pic>
      <p:sp>
        <p:nvSpPr>
          <p:cNvPr id="14" name="TextBox 13">
            <a:extLst>
              <a:ext uri="{FF2B5EF4-FFF2-40B4-BE49-F238E27FC236}">
                <a16:creationId xmlns:a16="http://schemas.microsoft.com/office/drawing/2014/main" id="{32D72B95-6FD5-494B-A40C-6B0F2DB8FF29}"/>
              </a:ext>
            </a:extLst>
          </p:cNvPr>
          <p:cNvSpPr txBox="1"/>
          <p:nvPr/>
        </p:nvSpPr>
        <p:spPr>
          <a:xfrm>
            <a:off x="7270047" y="5663682"/>
            <a:ext cx="4910666" cy="707886"/>
          </a:xfrm>
          <a:prstGeom prst="rect">
            <a:avLst/>
          </a:prstGeom>
          <a:noFill/>
        </p:spPr>
        <p:txBody>
          <a:bodyPr wrap="square" rtlCol="0">
            <a:spAutoFit/>
          </a:bodyPr>
          <a:lstStyle/>
          <a:p>
            <a:pPr algn="ctr"/>
            <a:r>
              <a:rPr lang="en-AU" sz="4000" dirty="0" smtClean="0">
                <a:solidFill>
                  <a:srgbClr val="FFFF00"/>
                </a:solidFill>
              </a:rPr>
              <a:t>Dr Matthew Anderson</a:t>
            </a:r>
            <a:endParaRPr lang="en-AU" sz="4000" dirty="0">
              <a:solidFill>
                <a:srgbClr val="FFFF00"/>
              </a:solidFill>
            </a:endParaRPr>
          </a:p>
        </p:txBody>
      </p:sp>
    </p:spTree>
    <p:extLst>
      <p:ext uri="{BB962C8B-B14F-4D97-AF65-F5344CB8AC3E}">
        <p14:creationId xmlns:p14="http://schemas.microsoft.com/office/powerpoint/2010/main" val="260548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E8C4A6A-BEBD-45AC-BC2E-3B9D01F4993E}"/>
              </a:ext>
            </a:extLst>
          </p:cNvPr>
          <p:cNvSpPr>
            <a:spLocks noGrp="1"/>
          </p:cNvSpPr>
          <p:nvPr>
            <p:ph type="title"/>
          </p:nvPr>
        </p:nvSpPr>
        <p:spPr>
          <a:xfrm>
            <a:off x="1" y="307596"/>
            <a:ext cx="6447452" cy="1456267"/>
          </a:xfrm>
        </p:spPr>
        <p:txBody>
          <a:bodyPr vert="horz" lIns="91440" tIns="45720" rIns="91440" bIns="45720" rtlCol="0" anchor="ctr">
            <a:normAutofit fontScale="90000"/>
          </a:bodyPr>
          <a:lstStyle/>
          <a:p>
            <a:r>
              <a:rPr lang="en-US" sz="6000" dirty="0">
                <a:solidFill>
                  <a:srgbClr val="FFFF00"/>
                </a:solidFill>
              </a:rPr>
              <a:t>Health &amp; wellbeing</a:t>
            </a:r>
            <a:r>
              <a:rPr lang="en-US" sz="3600" dirty="0"/>
              <a:t/>
            </a:r>
            <a:br>
              <a:rPr lang="en-US" sz="3600" dirty="0"/>
            </a:br>
            <a:endParaRPr lang="en-US" sz="3600" dirty="0"/>
          </a:p>
        </p:txBody>
      </p:sp>
      <p:pic>
        <p:nvPicPr>
          <p:cNvPr id="15" name="Picture Placeholder 14">
            <a:extLst>
              <a:ext uri="{FF2B5EF4-FFF2-40B4-BE49-F238E27FC236}">
                <a16:creationId xmlns:a16="http://schemas.microsoft.com/office/drawing/2014/main" id="{0A966700-A75B-4E2A-9802-CE75D1C5880F}"/>
              </a:ext>
            </a:extLst>
          </p:cNvPr>
          <p:cNvPicPr>
            <a:picLocks noGrp="1" noChangeAspect="1"/>
          </p:cNvPicPr>
          <p:nvPr>
            <p:ph type="pic" idx="1"/>
          </p:nvPr>
        </p:nvPicPr>
        <p:blipFill>
          <a:blip r:embed="rId3"/>
          <a:srcRect l="14686" r="14686"/>
          <a:stretch/>
        </p:blipFill>
        <p:spPr>
          <a:xfrm>
            <a:off x="6711192" y="1358744"/>
            <a:ext cx="4655891" cy="4487808"/>
          </a:xfrm>
          <a:prstGeom prst="rect">
            <a:avLst/>
          </a:prstGeom>
          <a:ln>
            <a:noFill/>
          </a:ln>
          <a:effectLst>
            <a:softEdge rad="112500"/>
          </a:effectLst>
        </p:spPr>
      </p:pic>
      <p:sp>
        <p:nvSpPr>
          <p:cNvPr id="13" name="Text Placeholder 12">
            <a:extLst>
              <a:ext uri="{FF2B5EF4-FFF2-40B4-BE49-F238E27FC236}">
                <a16:creationId xmlns:a16="http://schemas.microsoft.com/office/drawing/2014/main" id="{705C6C1F-F003-43F9-97AF-FECDDA7459D5}"/>
              </a:ext>
            </a:extLst>
          </p:cNvPr>
          <p:cNvSpPr>
            <a:spLocks noGrp="1"/>
          </p:cNvSpPr>
          <p:nvPr>
            <p:ph type="body" sz="half" idx="2"/>
          </p:nvPr>
        </p:nvSpPr>
        <p:spPr>
          <a:xfrm>
            <a:off x="327171" y="2072079"/>
            <a:ext cx="5578329" cy="3235117"/>
          </a:xfrm>
        </p:spPr>
        <p:txBody>
          <a:bodyPr vert="horz" lIns="91440" tIns="45720" rIns="91440" bIns="45720" rtlCol="0" anchor="ctr">
            <a:noAutofit/>
          </a:bodyPr>
          <a:lstStyle/>
          <a:p>
            <a:r>
              <a:rPr lang="en-US" sz="4400" dirty="0">
                <a:solidFill>
                  <a:srgbClr val="FFFF00"/>
                </a:solidFill>
              </a:rPr>
              <a:t>Q1  </a:t>
            </a:r>
          </a:p>
          <a:p>
            <a:r>
              <a:rPr lang="en-AU" sz="4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By what name was Parramatta’s first hospital known? Hint – relating to camping</a:t>
            </a:r>
            <a:endParaRPr lang="en-US" sz="4400" dirty="0">
              <a:solidFill>
                <a:srgbClr val="FFFF00"/>
              </a:solidFill>
            </a:endParaRPr>
          </a:p>
        </p:txBody>
      </p:sp>
    </p:spTree>
    <p:extLst>
      <p:ext uri="{BB962C8B-B14F-4D97-AF65-F5344CB8AC3E}">
        <p14:creationId xmlns:p14="http://schemas.microsoft.com/office/powerpoint/2010/main" val="36795191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E8C4A6A-BEBD-45AC-BC2E-3B9D01F4993E}"/>
              </a:ext>
            </a:extLst>
          </p:cNvPr>
          <p:cNvSpPr>
            <a:spLocks noGrp="1"/>
          </p:cNvSpPr>
          <p:nvPr>
            <p:ph type="title"/>
          </p:nvPr>
        </p:nvSpPr>
        <p:spPr>
          <a:xfrm>
            <a:off x="242596" y="232095"/>
            <a:ext cx="6426651" cy="1456267"/>
          </a:xfrm>
        </p:spPr>
        <p:txBody>
          <a:bodyPr vert="horz" lIns="91440" tIns="45720" rIns="91440" bIns="45720" rtlCol="0" anchor="ctr">
            <a:normAutofit fontScale="90000"/>
          </a:bodyPr>
          <a:lstStyle/>
          <a:p>
            <a:r>
              <a:rPr lang="en-US" sz="6000" dirty="0">
                <a:solidFill>
                  <a:srgbClr val="FFFF00"/>
                </a:solidFill>
              </a:rPr>
              <a:t>Health &amp; wellbeing</a:t>
            </a:r>
            <a:r>
              <a:rPr lang="en-US" sz="3600" dirty="0"/>
              <a:t/>
            </a:r>
            <a:br>
              <a:rPr lang="en-US" sz="3600" dirty="0"/>
            </a:br>
            <a:endParaRPr lang="en-US" sz="3600" dirty="0"/>
          </a:p>
        </p:txBody>
      </p:sp>
      <p:pic>
        <p:nvPicPr>
          <p:cNvPr id="15" name="Picture Placeholder 14">
            <a:extLst>
              <a:ext uri="{FF2B5EF4-FFF2-40B4-BE49-F238E27FC236}">
                <a16:creationId xmlns:a16="http://schemas.microsoft.com/office/drawing/2014/main" id="{0A966700-A75B-4E2A-9802-CE75D1C5880F}"/>
              </a:ext>
            </a:extLst>
          </p:cNvPr>
          <p:cNvPicPr>
            <a:picLocks noGrp="1" noChangeAspect="1"/>
          </p:cNvPicPr>
          <p:nvPr>
            <p:ph type="pic" idx="1"/>
          </p:nvPr>
        </p:nvPicPr>
        <p:blipFill>
          <a:blip r:embed="rId3"/>
          <a:srcRect l="11679" r="11679"/>
          <a:stretch/>
        </p:blipFill>
        <p:spPr>
          <a:xfrm>
            <a:off x="6204059" y="1384183"/>
            <a:ext cx="5447070" cy="4997227"/>
          </a:xfrm>
          <a:prstGeom prst="rect">
            <a:avLst/>
          </a:prstGeom>
          <a:ln>
            <a:noFill/>
          </a:ln>
          <a:effectLst>
            <a:softEdge rad="112500"/>
          </a:effectLst>
        </p:spPr>
      </p:pic>
      <p:sp>
        <p:nvSpPr>
          <p:cNvPr id="13" name="Text Placeholder 12">
            <a:extLst>
              <a:ext uri="{FF2B5EF4-FFF2-40B4-BE49-F238E27FC236}">
                <a16:creationId xmlns:a16="http://schemas.microsoft.com/office/drawing/2014/main" id="{705C6C1F-F003-43F9-97AF-FECDDA7459D5}"/>
              </a:ext>
            </a:extLst>
          </p:cNvPr>
          <p:cNvSpPr>
            <a:spLocks noGrp="1"/>
          </p:cNvSpPr>
          <p:nvPr>
            <p:ph type="body" sz="half" idx="2"/>
          </p:nvPr>
        </p:nvSpPr>
        <p:spPr>
          <a:xfrm>
            <a:off x="633073" y="729842"/>
            <a:ext cx="5570985" cy="6056852"/>
          </a:xfrm>
        </p:spPr>
        <p:txBody>
          <a:bodyPr vert="horz" lIns="91440" tIns="45720" rIns="91440" bIns="45720" rtlCol="0" anchor="ctr">
            <a:noAutofit/>
          </a:bodyPr>
          <a:lstStyle/>
          <a:p>
            <a:r>
              <a:rPr lang="en-US" sz="4400" dirty="0">
                <a:solidFill>
                  <a:srgbClr val="FFFF00"/>
                </a:solidFill>
              </a:rPr>
              <a:t>Q2  </a:t>
            </a:r>
          </a:p>
          <a:p>
            <a:pPr lvl="0">
              <a:lnSpc>
                <a:spcPct val="107000"/>
              </a:lnSpc>
            </a:pPr>
            <a:r>
              <a:rPr lang="en-AU" sz="2400" dirty="0">
                <a:solidFill>
                  <a:srgbClr val="FFFF00"/>
                </a:solidFill>
                <a:effectLst/>
                <a:ea typeface="Calibri" panose="020F0502020204030204" pitchFamily="34" charset="0"/>
                <a:cs typeface="Times New Roman" panose="02020603050405020304" pitchFamily="18" charset="0"/>
              </a:rPr>
              <a:t>Who wrote in 1818, </a:t>
            </a:r>
            <a:r>
              <a:rPr lang="en-AU" sz="2400" i="1" dirty="0">
                <a:solidFill>
                  <a:srgbClr val="FFFF00"/>
                </a:solidFill>
                <a:effectLst/>
                <a:ea typeface="Calibri" panose="020F0502020204030204" pitchFamily="34" charset="0"/>
                <a:cs typeface="Helvetica" panose="020B0604020202020204" pitchFamily="34" charset="0"/>
              </a:rPr>
              <a:t>'I do not believe that there was ever such a place for want, debaucheries and for every vice as the general hospital at Parramatta’: </a:t>
            </a:r>
          </a:p>
          <a:p>
            <a:pPr marL="457200" lvl="0" indent="-457200">
              <a:lnSpc>
                <a:spcPct val="107000"/>
              </a:lnSpc>
              <a:buClr>
                <a:srgbClr val="FFFF00"/>
              </a:buClr>
              <a:buFont typeface="+mj-lt"/>
              <a:buAutoNum type="arabicPeriod"/>
            </a:pPr>
            <a:r>
              <a:rPr lang="en-AU" sz="2400" dirty="0">
                <a:solidFill>
                  <a:srgbClr val="FFFF00"/>
                </a:solidFill>
                <a:effectLst/>
                <a:ea typeface="Calibri" panose="020F0502020204030204" pitchFamily="34" charset="0"/>
                <a:cs typeface="Helvetica" panose="020B0604020202020204" pitchFamily="34" charset="0"/>
              </a:rPr>
              <a:t> Judge Advocate David Collins</a:t>
            </a:r>
            <a:endParaRPr lang="en-AU" sz="2400" dirty="0">
              <a:solidFill>
                <a:srgbClr val="FFFF00"/>
              </a:solidFill>
              <a:ea typeface="Calibri" panose="020F0502020204030204" pitchFamily="34" charset="0"/>
              <a:cs typeface="Times New Roman" panose="02020603050405020304" pitchFamily="18" charset="0"/>
            </a:endParaRPr>
          </a:p>
          <a:p>
            <a:pPr marL="457200" lvl="0" indent="-457200">
              <a:lnSpc>
                <a:spcPct val="107000"/>
              </a:lnSpc>
              <a:buClr>
                <a:srgbClr val="FFFF00"/>
              </a:buClr>
              <a:buFont typeface="+mj-lt"/>
              <a:buAutoNum type="arabicPeriod"/>
            </a:pPr>
            <a:r>
              <a:rPr lang="en-AU" sz="2400" dirty="0">
                <a:solidFill>
                  <a:srgbClr val="FFFF00"/>
                </a:solidFill>
                <a:effectLst/>
                <a:ea typeface="Calibri" panose="020F0502020204030204" pitchFamily="34" charset="0"/>
                <a:cs typeface="Helvetica" panose="020B0604020202020204" pitchFamily="34" charset="0"/>
              </a:rPr>
              <a:t> Governor Macquarie</a:t>
            </a:r>
            <a:endParaRPr lang="en-AU" sz="2400" dirty="0">
              <a:solidFill>
                <a:srgbClr val="FFFF00"/>
              </a:solidFill>
              <a:ea typeface="Calibri" panose="020F0502020204030204" pitchFamily="34" charset="0"/>
              <a:cs typeface="Times New Roman" panose="02020603050405020304" pitchFamily="18" charset="0"/>
            </a:endParaRPr>
          </a:p>
          <a:p>
            <a:pPr marL="457200" lvl="0" indent="-457200">
              <a:lnSpc>
                <a:spcPct val="107000"/>
              </a:lnSpc>
              <a:buClr>
                <a:srgbClr val="FFFF00"/>
              </a:buClr>
              <a:buFont typeface="+mj-lt"/>
              <a:buAutoNum type="arabicPeriod"/>
            </a:pPr>
            <a:r>
              <a:rPr lang="en-AU" sz="2400" dirty="0">
                <a:solidFill>
                  <a:srgbClr val="FFFF00"/>
                </a:solidFill>
                <a:effectLst/>
                <a:ea typeface="Calibri" panose="020F0502020204030204" pitchFamily="34" charset="0"/>
                <a:cs typeface="Helvetica" panose="020B0604020202020204" pitchFamily="34" charset="0"/>
              </a:rPr>
              <a:t> Reverend Samuel Marsden</a:t>
            </a:r>
            <a:endParaRPr lang="en-AU" sz="2400" dirty="0">
              <a:solidFill>
                <a:srgbClr val="FFFF00"/>
              </a:solidFill>
              <a:effectLst/>
              <a:ea typeface="Calibri" panose="020F0502020204030204" pitchFamily="34" charset="0"/>
              <a:cs typeface="Times New Roman" panose="02020603050405020304" pitchFamily="18" charset="0"/>
            </a:endParaRPr>
          </a:p>
          <a:p>
            <a:pPr marL="457200" indent="-457200">
              <a:buClr>
                <a:srgbClr val="FFFF00"/>
              </a:buClr>
              <a:buFont typeface="+mj-lt"/>
              <a:buAutoNum type="arabicPeriod"/>
            </a:pPr>
            <a:r>
              <a:rPr lang="en-AU" sz="2400" dirty="0">
                <a:solidFill>
                  <a:srgbClr val="FFFF00"/>
                </a:solidFill>
                <a:effectLst/>
                <a:ea typeface="Calibri" panose="020F0502020204030204" pitchFamily="34" charset="0"/>
                <a:cs typeface="Helvetica" panose="020B0604020202020204" pitchFamily="34" charset="0"/>
              </a:rPr>
              <a:t> Elizabeth Macquarie</a:t>
            </a:r>
            <a:endParaRPr lang="en-US" sz="2400" dirty="0">
              <a:solidFill>
                <a:srgbClr val="FFFF00"/>
              </a:solidFill>
            </a:endParaRPr>
          </a:p>
        </p:txBody>
      </p:sp>
    </p:spTree>
    <p:extLst>
      <p:ext uri="{BB962C8B-B14F-4D97-AF65-F5344CB8AC3E}">
        <p14:creationId xmlns:p14="http://schemas.microsoft.com/office/powerpoint/2010/main" val="21430894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E8C4A6A-BEBD-45AC-BC2E-3B9D01F4993E}"/>
              </a:ext>
            </a:extLst>
          </p:cNvPr>
          <p:cNvSpPr>
            <a:spLocks noGrp="1"/>
          </p:cNvSpPr>
          <p:nvPr>
            <p:ph type="title"/>
          </p:nvPr>
        </p:nvSpPr>
        <p:spPr>
          <a:xfrm>
            <a:off x="58723" y="255038"/>
            <a:ext cx="6367244" cy="1456267"/>
          </a:xfrm>
        </p:spPr>
        <p:txBody>
          <a:bodyPr vert="horz" lIns="91440" tIns="45720" rIns="91440" bIns="45720" rtlCol="0" anchor="ctr">
            <a:normAutofit fontScale="90000"/>
          </a:bodyPr>
          <a:lstStyle/>
          <a:p>
            <a:r>
              <a:rPr lang="en-US" sz="6000" dirty="0">
                <a:solidFill>
                  <a:srgbClr val="FFFF00"/>
                </a:solidFill>
              </a:rPr>
              <a:t>Health &amp; wellbeing</a:t>
            </a:r>
            <a:r>
              <a:rPr lang="en-US" sz="3600" dirty="0"/>
              <a:t/>
            </a:r>
            <a:br>
              <a:rPr lang="en-US" sz="3600" dirty="0"/>
            </a:br>
            <a:endParaRPr lang="en-US" sz="3600" dirty="0"/>
          </a:p>
        </p:txBody>
      </p:sp>
      <p:pic>
        <p:nvPicPr>
          <p:cNvPr id="15" name="Picture Placeholder 14">
            <a:extLst>
              <a:ext uri="{FF2B5EF4-FFF2-40B4-BE49-F238E27FC236}">
                <a16:creationId xmlns:a16="http://schemas.microsoft.com/office/drawing/2014/main" id="{0A966700-A75B-4E2A-9802-CE75D1C5880F}"/>
              </a:ext>
            </a:extLst>
          </p:cNvPr>
          <p:cNvPicPr>
            <a:picLocks noGrp="1" noChangeAspect="1"/>
          </p:cNvPicPr>
          <p:nvPr>
            <p:ph type="pic" idx="1"/>
          </p:nvPr>
        </p:nvPicPr>
        <p:blipFill rotWithShape="1">
          <a:blip r:embed="rId3"/>
          <a:srcRect l="24790" t="731" r="15310" b="-731"/>
          <a:stretch/>
        </p:blipFill>
        <p:spPr>
          <a:xfrm>
            <a:off x="5805182" y="1209165"/>
            <a:ext cx="6023295" cy="5250425"/>
          </a:xfrm>
          <a:prstGeom prst="rect">
            <a:avLst/>
          </a:prstGeom>
          <a:ln>
            <a:noFill/>
          </a:ln>
          <a:effectLst>
            <a:softEdge rad="112500"/>
          </a:effectLst>
        </p:spPr>
      </p:pic>
      <p:sp>
        <p:nvSpPr>
          <p:cNvPr id="13" name="Text Placeholder 12">
            <a:extLst>
              <a:ext uri="{FF2B5EF4-FFF2-40B4-BE49-F238E27FC236}">
                <a16:creationId xmlns:a16="http://schemas.microsoft.com/office/drawing/2014/main" id="{705C6C1F-F003-43F9-97AF-FECDDA7459D5}"/>
              </a:ext>
            </a:extLst>
          </p:cNvPr>
          <p:cNvSpPr>
            <a:spLocks noGrp="1"/>
          </p:cNvSpPr>
          <p:nvPr>
            <p:ph type="body" sz="half" idx="2"/>
          </p:nvPr>
        </p:nvSpPr>
        <p:spPr>
          <a:xfrm>
            <a:off x="424873" y="2024734"/>
            <a:ext cx="5380309" cy="3542522"/>
          </a:xfrm>
        </p:spPr>
        <p:txBody>
          <a:bodyPr vert="horz" lIns="91440" tIns="45720" rIns="91440" bIns="45720" rtlCol="0" anchor="ctr">
            <a:noAutofit/>
          </a:bodyPr>
          <a:lstStyle/>
          <a:p>
            <a:r>
              <a:rPr lang="en-US" sz="4400" dirty="0">
                <a:solidFill>
                  <a:srgbClr val="FFFF00"/>
                </a:solidFill>
              </a:rPr>
              <a:t>Q3 </a:t>
            </a:r>
            <a:r>
              <a:rPr lang="en-US" sz="3600" dirty="0">
                <a:solidFill>
                  <a:srgbClr val="FFFF00"/>
                </a:solidFill>
              </a:rPr>
              <a:t> </a:t>
            </a:r>
          </a:p>
          <a:p>
            <a:r>
              <a:rPr lang="en-AU" sz="4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What year was The Children’s Hospital at Westmead opened?</a:t>
            </a:r>
            <a:endParaRPr lang="en-US" sz="4400" dirty="0">
              <a:solidFill>
                <a:srgbClr val="FFFF00"/>
              </a:solidFill>
            </a:endParaRPr>
          </a:p>
        </p:txBody>
      </p:sp>
    </p:spTree>
    <p:extLst>
      <p:ext uri="{BB962C8B-B14F-4D97-AF65-F5344CB8AC3E}">
        <p14:creationId xmlns:p14="http://schemas.microsoft.com/office/powerpoint/2010/main" val="2521429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E8C4A6A-BEBD-45AC-BC2E-3B9D01F4993E}"/>
              </a:ext>
            </a:extLst>
          </p:cNvPr>
          <p:cNvSpPr>
            <a:spLocks noGrp="1"/>
          </p:cNvSpPr>
          <p:nvPr>
            <p:ph type="title"/>
          </p:nvPr>
        </p:nvSpPr>
        <p:spPr>
          <a:xfrm>
            <a:off x="75500" y="173372"/>
            <a:ext cx="6543413" cy="1456267"/>
          </a:xfrm>
        </p:spPr>
        <p:txBody>
          <a:bodyPr vert="horz" lIns="91440" tIns="45720" rIns="91440" bIns="45720" rtlCol="0" anchor="ctr">
            <a:normAutofit fontScale="90000"/>
          </a:bodyPr>
          <a:lstStyle/>
          <a:p>
            <a:r>
              <a:rPr lang="en-US" sz="6000" dirty="0">
                <a:solidFill>
                  <a:srgbClr val="FFFF00"/>
                </a:solidFill>
              </a:rPr>
              <a:t>Health &amp; wellbeing</a:t>
            </a:r>
            <a:r>
              <a:rPr lang="en-US" sz="3600" dirty="0"/>
              <a:t/>
            </a:r>
            <a:br>
              <a:rPr lang="en-US" sz="3600" dirty="0"/>
            </a:br>
            <a:endParaRPr lang="en-US" sz="3600" dirty="0"/>
          </a:p>
        </p:txBody>
      </p:sp>
      <p:pic>
        <p:nvPicPr>
          <p:cNvPr id="15" name="Picture Placeholder 14">
            <a:extLst>
              <a:ext uri="{FF2B5EF4-FFF2-40B4-BE49-F238E27FC236}">
                <a16:creationId xmlns:a16="http://schemas.microsoft.com/office/drawing/2014/main" id="{0A966700-A75B-4E2A-9802-CE75D1C5880F}"/>
              </a:ext>
            </a:extLst>
          </p:cNvPr>
          <p:cNvPicPr>
            <a:picLocks noGrp="1" noChangeAspect="1"/>
          </p:cNvPicPr>
          <p:nvPr>
            <p:ph type="pic" idx="1"/>
          </p:nvPr>
        </p:nvPicPr>
        <p:blipFill rotWithShape="1">
          <a:blip r:embed="rId3"/>
          <a:srcRect l="22116" t="86" r="13572" b="6284"/>
          <a:stretch/>
        </p:blipFill>
        <p:spPr>
          <a:xfrm>
            <a:off x="6565901" y="1191237"/>
            <a:ext cx="5079998" cy="4915948"/>
          </a:xfrm>
          <a:prstGeom prst="rect">
            <a:avLst/>
          </a:prstGeom>
          <a:ln>
            <a:noFill/>
          </a:ln>
          <a:effectLst>
            <a:softEdge rad="112500"/>
          </a:effectLst>
        </p:spPr>
      </p:pic>
      <p:sp>
        <p:nvSpPr>
          <p:cNvPr id="13" name="Text Placeholder 12">
            <a:extLst>
              <a:ext uri="{FF2B5EF4-FFF2-40B4-BE49-F238E27FC236}">
                <a16:creationId xmlns:a16="http://schemas.microsoft.com/office/drawing/2014/main" id="{705C6C1F-F003-43F9-97AF-FECDDA7459D5}"/>
              </a:ext>
            </a:extLst>
          </p:cNvPr>
          <p:cNvSpPr>
            <a:spLocks noGrp="1"/>
          </p:cNvSpPr>
          <p:nvPr>
            <p:ph type="body" sz="half" idx="2"/>
          </p:nvPr>
        </p:nvSpPr>
        <p:spPr>
          <a:xfrm>
            <a:off x="685802" y="1644242"/>
            <a:ext cx="5219698" cy="4462942"/>
          </a:xfrm>
        </p:spPr>
        <p:txBody>
          <a:bodyPr vert="horz" lIns="91440" tIns="45720" rIns="91440" bIns="45720" rtlCol="0" anchor="ctr">
            <a:noAutofit/>
          </a:bodyPr>
          <a:lstStyle/>
          <a:p>
            <a:r>
              <a:rPr lang="en-US" sz="4400" dirty="0">
                <a:solidFill>
                  <a:srgbClr val="FFFF00"/>
                </a:solidFill>
              </a:rPr>
              <a:t>Q4  </a:t>
            </a:r>
          </a:p>
          <a:p>
            <a:pPr lvl="0">
              <a:lnSpc>
                <a:spcPct val="107000"/>
              </a:lnSpc>
            </a:pPr>
            <a:r>
              <a:rPr lang="en-AU" sz="2800" dirty="0">
                <a:solidFill>
                  <a:srgbClr val="FFFF00"/>
                </a:solidFill>
                <a:effectLst/>
                <a:ea typeface="Calibri" panose="020F0502020204030204" pitchFamily="34" charset="0"/>
                <a:cs typeface="Times New Roman" panose="02020603050405020304" pitchFamily="18" charset="0"/>
              </a:rPr>
              <a:t>Which remains of the Colonial Hospital can be seen in the Heritage Courtyard and Colonial Hospital Pavilion? </a:t>
            </a:r>
          </a:p>
          <a:p>
            <a:pPr marL="685800" lvl="1" indent="-228600">
              <a:lnSpc>
                <a:spcPct val="107000"/>
              </a:lnSpc>
              <a:buClr>
                <a:srgbClr val="FFFF00"/>
              </a:buClr>
              <a:buFont typeface="+mj-lt"/>
              <a:buAutoNum type="alphaLcPeriod"/>
            </a:pPr>
            <a:r>
              <a:rPr lang="en-AU" sz="2800" dirty="0">
                <a:solidFill>
                  <a:srgbClr val="FFFF00"/>
                </a:solidFill>
                <a:effectLst/>
                <a:ea typeface="Calibri" panose="020F0502020204030204" pitchFamily="34" charset="0"/>
                <a:cs typeface="Times New Roman" panose="02020603050405020304" pitchFamily="18" charset="0"/>
              </a:rPr>
              <a:t> Building foundations and outlines</a:t>
            </a:r>
          </a:p>
          <a:p>
            <a:pPr marL="742950" lvl="1" indent="-285750">
              <a:lnSpc>
                <a:spcPct val="107000"/>
              </a:lnSpc>
              <a:buClr>
                <a:srgbClr val="FFFF00"/>
              </a:buClr>
              <a:buFont typeface="+mj-lt"/>
              <a:buAutoNum type="alphaLcPeriod"/>
            </a:pPr>
            <a:r>
              <a:rPr lang="en-AU" sz="2800" dirty="0">
                <a:solidFill>
                  <a:srgbClr val="FFFF00"/>
                </a:solidFill>
                <a:effectLst/>
                <a:ea typeface="Calibri" panose="020F0502020204030204" pitchFamily="34" charset="0"/>
                <a:cs typeface="Times New Roman" panose="02020603050405020304" pitchFamily="18" charset="0"/>
              </a:rPr>
              <a:t> Artefacts found on site</a:t>
            </a:r>
          </a:p>
          <a:p>
            <a:pPr marL="742950" lvl="1" indent="-285750">
              <a:lnSpc>
                <a:spcPct val="107000"/>
              </a:lnSpc>
              <a:buClr>
                <a:srgbClr val="FFFF00"/>
              </a:buClr>
              <a:buFont typeface="+mj-lt"/>
              <a:buAutoNum type="alphaLcPeriod"/>
            </a:pPr>
            <a:r>
              <a:rPr lang="en-AU" sz="2800" dirty="0">
                <a:solidFill>
                  <a:srgbClr val="FFFF00"/>
                </a:solidFill>
                <a:effectLst/>
                <a:ea typeface="Calibri" panose="020F0502020204030204" pitchFamily="34" charset="0"/>
                <a:cs typeface="Times New Roman" panose="02020603050405020304" pitchFamily="18" charset="0"/>
              </a:rPr>
              <a:t> A section of convict era drain</a:t>
            </a:r>
          </a:p>
          <a:p>
            <a:pPr marL="742950" lvl="1" indent="-285750">
              <a:lnSpc>
                <a:spcPct val="107000"/>
              </a:lnSpc>
              <a:spcAft>
                <a:spcPts val="800"/>
              </a:spcAft>
              <a:buClr>
                <a:srgbClr val="FFFF00"/>
              </a:buClr>
              <a:buFont typeface="+mj-lt"/>
              <a:buAutoNum type="alphaLcPeriod"/>
            </a:pPr>
            <a:r>
              <a:rPr lang="en-AU" sz="2800" dirty="0">
                <a:solidFill>
                  <a:srgbClr val="FFFF00"/>
                </a:solidFill>
                <a:effectLst/>
                <a:ea typeface="Calibri" panose="020F0502020204030204" pitchFamily="34" charset="0"/>
                <a:cs typeface="Times New Roman" panose="02020603050405020304" pitchFamily="18" charset="0"/>
              </a:rPr>
              <a:t> All of the above</a:t>
            </a:r>
          </a:p>
        </p:txBody>
      </p:sp>
    </p:spTree>
    <p:extLst>
      <p:ext uri="{BB962C8B-B14F-4D97-AF65-F5344CB8AC3E}">
        <p14:creationId xmlns:p14="http://schemas.microsoft.com/office/powerpoint/2010/main" val="14770968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E8C4A6A-BEBD-45AC-BC2E-3B9D01F4993E}"/>
              </a:ext>
            </a:extLst>
          </p:cNvPr>
          <p:cNvSpPr>
            <a:spLocks noGrp="1"/>
          </p:cNvSpPr>
          <p:nvPr>
            <p:ph type="title"/>
          </p:nvPr>
        </p:nvSpPr>
        <p:spPr>
          <a:xfrm>
            <a:off x="67112" y="-74708"/>
            <a:ext cx="6392411" cy="1456267"/>
          </a:xfrm>
        </p:spPr>
        <p:txBody>
          <a:bodyPr vert="horz" lIns="91440" tIns="45720" rIns="91440" bIns="45720" rtlCol="0" anchor="ctr">
            <a:normAutofit fontScale="90000"/>
          </a:bodyPr>
          <a:lstStyle/>
          <a:p>
            <a:r>
              <a:rPr lang="en-US" sz="6000" dirty="0">
                <a:solidFill>
                  <a:srgbClr val="FFFF00"/>
                </a:solidFill>
              </a:rPr>
              <a:t>Health &amp; wellbeing</a:t>
            </a:r>
            <a:endParaRPr lang="en-US" sz="3600" dirty="0"/>
          </a:p>
        </p:txBody>
      </p:sp>
      <p:pic>
        <p:nvPicPr>
          <p:cNvPr id="15" name="Picture Placeholder 14">
            <a:extLst>
              <a:ext uri="{FF2B5EF4-FFF2-40B4-BE49-F238E27FC236}">
                <a16:creationId xmlns:a16="http://schemas.microsoft.com/office/drawing/2014/main" id="{0A966700-A75B-4E2A-9802-CE75D1C5880F}"/>
              </a:ext>
            </a:extLst>
          </p:cNvPr>
          <p:cNvPicPr>
            <a:picLocks noGrp="1" noChangeAspect="1"/>
          </p:cNvPicPr>
          <p:nvPr>
            <p:ph type="pic" idx="1"/>
          </p:nvPr>
        </p:nvPicPr>
        <p:blipFill>
          <a:blip r:embed="rId3"/>
          <a:srcRect l="12462" r="12462"/>
          <a:stretch/>
        </p:blipFill>
        <p:spPr>
          <a:xfrm>
            <a:off x="6198830" y="864877"/>
            <a:ext cx="5447070" cy="5250425"/>
          </a:xfrm>
          <a:prstGeom prst="rect">
            <a:avLst/>
          </a:prstGeom>
          <a:ln>
            <a:noFill/>
          </a:ln>
          <a:effectLst>
            <a:softEdge rad="112500"/>
          </a:effectLst>
        </p:spPr>
      </p:pic>
      <p:sp>
        <p:nvSpPr>
          <p:cNvPr id="13" name="Text Placeholder 12">
            <a:extLst>
              <a:ext uri="{FF2B5EF4-FFF2-40B4-BE49-F238E27FC236}">
                <a16:creationId xmlns:a16="http://schemas.microsoft.com/office/drawing/2014/main" id="{705C6C1F-F003-43F9-97AF-FECDDA7459D5}"/>
              </a:ext>
            </a:extLst>
          </p:cNvPr>
          <p:cNvSpPr>
            <a:spLocks noGrp="1"/>
          </p:cNvSpPr>
          <p:nvPr>
            <p:ph type="body" sz="half" idx="2"/>
          </p:nvPr>
        </p:nvSpPr>
        <p:spPr>
          <a:xfrm>
            <a:off x="685802" y="2024734"/>
            <a:ext cx="5219698" cy="3542522"/>
          </a:xfrm>
        </p:spPr>
        <p:txBody>
          <a:bodyPr vert="horz" lIns="91440" tIns="45720" rIns="91440" bIns="45720" rtlCol="0" anchor="ctr">
            <a:noAutofit/>
          </a:bodyPr>
          <a:lstStyle/>
          <a:p>
            <a:r>
              <a:rPr lang="en-US" sz="4400" dirty="0">
                <a:solidFill>
                  <a:srgbClr val="FFFF00"/>
                </a:solidFill>
              </a:rPr>
              <a:t>Q5  </a:t>
            </a:r>
          </a:p>
          <a:p>
            <a:pPr lvl="0">
              <a:lnSpc>
                <a:spcPct val="107000"/>
              </a:lnSpc>
            </a:pPr>
            <a:r>
              <a:rPr lang="en-AU" sz="4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What pandemic spread through Parramatta in 1919?</a:t>
            </a:r>
          </a:p>
        </p:txBody>
      </p:sp>
    </p:spTree>
    <p:extLst>
      <p:ext uri="{BB962C8B-B14F-4D97-AF65-F5344CB8AC3E}">
        <p14:creationId xmlns:p14="http://schemas.microsoft.com/office/powerpoint/2010/main" val="3299628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E8C4A6A-BEBD-45AC-BC2E-3B9D01F4993E}"/>
              </a:ext>
            </a:extLst>
          </p:cNvPr>
          <p:cNvSpPr>
            <a:spLocks noGrp="1"/>
          </p:cNvSpPr>
          <p:nvPr>
            <p:ph type="title"/>
          </p:nvPr>
        </p:nvSpPr>
        <p:spPr>
          <a:xfrm>
            <a:off x="100668" y="-6743"/>
            <a:ext cx="6358855" cy="1456267"/>
          </a:xfrm>
        </p:spPr>
        <p:txBody>
          <a:bodyPr vert="horz" lIns="91440" tIns="45720" rIns="91440" bIns="45720" rtlCol="0" anchor="ctr">
            <a:normAutofit fontScale="90000"/>
          </a:bodyPr>
          <a:lstStyle/>
          <a:p>
            <a:r>
              <a:rPr lang="en-US" sz="6000" dirty="0">
                <a:solidFill>
                  <a:srgbClr val="FFFF00"/>
                </a:solidFill>
              </a:rPr>
              <a:t>Health &amp; wellbeing</a:t>
            </a:r>
            <a:r>
              <a:rPr lang="en-US" sz="3600" dirty="0"/>
              <a:t/>
            </a:r>
            <a:br>
              <a:rPr lang="en-US" sz="3600" dirty="0"/>
            </a:br>
            <a:endParaRPr lang="en-US" sz="3600" dirty="0"/>
          </a:p>
        </p:txBody>
      </p:sp>
      <p:pic>
        <p:nvPicPr>
          <p:cNvPr id="15" name="Picture Placeholder 14">
            <a:extLst>
              <a:ext uri="{FF2B5EF4-FFF2-40B4-BE49-F238E27FC236}">
                <a16:creationId xmlns:a16="http://schemas.microsoft.com/office/drawing/2014/main" id="{0A966700-A75B-4E2A-9802-CE75D1C5880F}"/>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7318174" y="713064"/>
            <a:ext cx="3938735" cy="5780015"/>
          </a:xfrm>
          <a:prstGeom prst="rect">
            <a:avLst/>
          </a:prstGeom>
          <a:ln>
            <a:noFill/>
          </a:ln>
          <a:effectLst>
            <a:softEdge rad="112500"/>
          </a:effectLst>
        </p:spPr>
      </p:pic>
      <p:sp>
        <p:nvSpPr>
          <p:cNvPr id="13" name="Text Placeholder 12">
            <a:extLst>
              <a:ext uri="{FF2B5EF4-FFF2-40B4-BE49-F238E27FC236}">
                <a16:creationId xmlns:a16="http://schemas.microsoft.com/office/drawing/2014/main" id="{705C6C1F-F003-43F9-97AF-FECDDA7459D5}"/>
              </a:ext>
            </a:extLst>
          </p:cNvPr>
          <p:cNvSpPr>
            <a:spLocks noGrp="1"/>
          </p:cNvSpPr>
          <p:nvPr>
            <p:ph type="body" sz="half" idx="2"/>
          </p:nvPr>
        </p:nvSpPr>
        <p:spPr>
          <a:xfrm>
            <a:off x="624984" y="788565"/>
            <a:ext cx="6964719" cy="5931017"/>
          </a:xfrm>
        </p:spPr>
        <p:txBody>
          <a:bodyPr vert="horz" lIns="91440" tIns="45720" rIns="91440" bIns="45720" rtlCol="0" anchor="ctr">
            <a:noAutofit/>
          </a:bodyPr>
          <a:lstStyle/>
          <a:p>
            <a:r>
              <a:rPr lang="en-US" sz="4400" dirty="0">
                <a:solidFill>
                  <a:srgbClr val="FFFF00"/>
                </a:solidFill>
              </a:rPr>
              <a:t>Q6  </a:t>
            </a:r>
            <a:endParaRPr lang="en-US" sz="4400" dirty="0" smtClean="0">
              <a:solidFill>
                <a:srgbClr val="FFFF00"/>
              </a:solidFill>
            </a:endParaRPr>
          </a:p>
          <a:p>
            <a:r>
              <a:rPr lang="en-US" sz="4400" dirty="0" smtClean="0">
                <a:solidFill>
                  <a:srgbClr val="FFFF00"/>
                </a:solidFill>
              </a:rPr>
              <a:t>After escaping conviction of highway robbery 3 times, who arrived as assistant surgeon in 1790 rising to principal surgeon in 1811?</a:t>
            </a:r>
            <a:endParaRPr lang="en-US" sz="4400" dirty="0">
              <a:solidFill>
                <a:srgbClr val="FFFF00"/>
              </a:solidFill>
            </a:endParaRPr>
          </a:p>
        </p:txBody>
      </p:sp>
    </p:spTree>
    <p:extLst>
      <p:ext uri="{BB962C8B-B14F-4D97-AF65-F5344CB8AC3E}">
        <p14:creationId xmlns:p14="http://schemas.microsoft.com/office/powerpoint/2010/main" val="171421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E8C4A6A-BEBD-45AC-BC2E-3B9D01F4993E}"/>
              </a:ext>
            </a:extLst>
          </p:cNvPr>
          <p:cNvSpPr>
            <a:spLocks noGrp="1"/>
          </p:cNvSpPr>
          <p:nvPr>
            <p:ph type="title"/>
          </p:nvPr>
        </p:nvSpPr>
        <p:spPr>
          <a:xfrm>
            <a:off x="192947" y="247842"/>
            <a:ext cx="6392411" cy="1456267"/>
          </a:xfrm>
        </p:spPr>
        <p:txBody>
          <a:bodyPr vert="horz" lIns="91440" tIns="45720" rIns="91440" bIns="45720" rtlCol="0" anchor="ctr">
            <a:normAutofit fontScale="90000"/>
          </a:bodyPr>
          <a:lstStyle/>
          <a:p>
            <a:r>
              <a:rPr lang="en-US" sz="6000" dirty="0">
                <a:solidFill>
                  <a:srgbClr val="FFFF00"/>
                </a:solidFill>
              </a:rPr>
              <a:t>Health &amp; wellbeing</a:t>
            </a:r>
            <a:r>
              <a:rPr lang="en-US" sz="3600" dirty="0"/>
              <a:t/>
            </a:r>
            <a:br>
              <a:rPr lang="en-US" sz="3600" dirty="0"/>
            </a:br>
            <a:endParaRPr lang="en-US" sz="3600" dirty="0"/>
          </a:p>
        </p:txBody>
      </p:sp>
      <p:pic>
        <p:nvPicPr>
          <p:cNvPr id="15" name="Picture Placeholder 14">
            <a:extLst>
              <a:ext uri="{FF2B5EF4-FFF2-40B4-BE49-F238E27FC236}">
                <a16:creationId xmlns:a16="http://schemas.microsoft.com/office/drawing/2014/main" id="{0A966700-A75B-4E2A-9802-CE75D1C5880F}"/>
              </a:ext>
            </a:extLst>
          </p:cNvPr>
          <p:cNvPicPr>
            <a:picLocks noGrp="1" noChangeAspect="1"/>
          </p:cNvPicPr>
          <p:nvPr>
            <p:ph type="pic" idx="1"/>
          </p:nvPr>
        </p:nvPicPr>
        <p:blipFill>
          <a:blip r:embed="rId3"/>
          <a:srcRect l="15418" r="15418"/>
          <a:stretch/>
        </p:blipFill>
        <p:spPr>
          <a:xfrm>
            <a:off x="6242666" y="842489"/>
            <a:ext cx="5447070" cy="5250425"/>
          </a:xfrm>
          <a:prstGeom prst="rect">
            <a:avLst/>
          </a:prstGeom>
          <a:ln>
            <a:noFill/>
          </a:ln>
          <a:effectLst>
            <a:softEdge rad="112500"/>
          </a:effectLst>
        </p:spPr>
      </p:pic>
      <p:sp>
        <p:nvSpPr>
          <p:cNvPr id="13" name="Text Placeholder 12">
            <a:extLst>
              <a:ext uri="{FF2B5EF4-FFF2-40B4-BE49-F238E27FC236}">
                <a16:creationId xmlns:a16="http://schemas.microsoft.com/office/drawing/2014/main" id="{705C6C1F-F003-43F9-97AF-FECDDA7459D5}"/>
              </a:ext>
            </a:extLst>
          </p:cNvPr>
          <p:cNvSpPr>
            <a:spLocks noGrp="1"/>
          </p:cNvSpPr>
          <p:nvPr>
            <p:ph type="body" sz="half" idx="2"/>
          </p:nvPr>
        </p:nvSpPr>
        <p:spPr>
          <a:xfrm>
            <a:off x="251670" y="2024734"/>
            <a:ext cx="5653830" cy="3542522"/>
          </a:xfrm>
        </p:spPr>
        <p:txBody>
          <a:bodyPr vert="horz" lIns="91440" tIns="45720" rIns="91440" bIns="45720" rtlCol="0" anchor="ctr">
            <a:noAutofit/>
          </a:bodyPr>
          <a:lstStyle/>
          <a:p>
            <a:r>
              <a:rPr lang="en-US" sz="4400" dirty="0">
                <a:solidFill>
                  <a:srgbClr val="FFFF00"/>
                </a:solidFill>
              </a:rPr>
              <a:t>Q7  </a:t>
            </a:r>
          </a:p>
          <a:p>
            <a:pPr lvl="0">
              <a:lnSpc>
                <a:spcPct val="107000"/>
              </a:lnSpc>
            </a:pPr>
            <a:r>
              <a:rPr lang="en-AU" sz="4400" dirty="0">
                <a:solidFill>
                  <a:srgbClr val="FFFF00"/>
                </a:solidFill>
                <a:effectLst/>
                <a:latin typeface="Calibri" panose="020F0502020204030204" pitchFamily="34" charset="0"/>
                <a:ea typeface="Calibri" panose="020F0502020204030204" pitchFamily="34" charset="0"/>
              </a:rPr>
              <a:t>True or false - historic Willowgrove, on Philip Street, was once a maternity hospital?</a:t>
            </a:r>
            <a:endParaRPr lang="en-AU" sz="4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1650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E8C4A6A-BEBD-45AC-BC2E-3B9D01F4993E}"/>
              </a:ext>
            </a:extLst>
          </p:cNvPr>
          <p:cNvSpPr>
            <a:spLocks noGrp="1"/>
          </p:cNvSpPr>
          <p:nvPr>
            <p:ph type="title"/>
          </p:nvPr>
        </p:nvSpPr>
        <p:spPr>
          <a:xfrm>
            <a:off x="119157" y="325143"/>
            <a:ext cx="6407478" cy="1456267"/>
          </a:xfrm>
        </p:spPr>
        <p:txBody>
          <a:bodyPr vert="horz" lIns="91440" tIns="45720" rIns="91440" bIns="45720" rtlCol="0" anchor="ctr">
            <a:normAutofit fontScale="90000"/>
          </a:bodyPr>
          <a:lstStyle/>
          <a:p>
            <a:r>
              <a:rPr lang="en-US" sz="6000" dirty="0">
                <a:solidFill>
                  <a:srgbClr val="FFFF00"/>
                </a:solidFill>
              </a:rPr>
              <a:t>Health &amp; wellbeing</a:t>
            </a:r>
            <a:r>
              <a:rPr lang="en-US" sz="3600" dirty="0"/>
              <a:t/>
            </a:r>
            <a:br>
              <a:rPr lang="en-US" sz="3600" dirty="0"/>
            </a:br>
            <a:endParaRPr lang="en-US" sz="3600" dirty="0"/>
          </a:p>
        </p:txBody>
      </p:sp>
      <p:pic>
        <p:nvPicPr>
          <p:cNvPr id="15" name="Picture Placeholder 14">
            <a:extLst>
              <a:ext uri="{FF2B5EF4-FFF2-40B4-BE49-F238E27FC236}">
                <a16:creationId xmlns:a16="http://schemas.microsoft.com/office/drawing/2014/main" id="{0A966700-A75B-4E2A-9802-CE75D1C5880F}"/>
              </a:ext>
            </a:extLst>
          </p:cNvPr>
          <p:cNvPicPr>
            <a:picLocks noGrp="1" noChangeAspect="1"/>
          </p:cNvPicPr>
          <p:nvPr>
            <p:ph type="pic" idx="1"/>
          </p:nvPr>
        </p:nvPicPr>
        <p:blipFill rotWithShape="1">
          <a:blip r:embed="rId3"/>
          <a:srcRect l="-8" r="1511"/>
          <a:stretch/>
        </p:blipFill>
        <p:spPr>
          <a:xfrm>
            <a:off x="5905499" y="1506143"/>
            <a:ext cx="5944377" cy="4601041"/>
          </a:xfrm>
          <a:prstGeom prst="rect">
            <a:avLst/>
          </a:prstGeom>
          <a:ln>
            <a:noFill/>
          </a:ln>
          <a:effectLst>
            <a:softEdge rad="112500"/>
          </a:effectLst>
        </p:spPr>
      </p:pic>
      <p:sp>
        <p:nvSpPr>
          <p:cNvPr id="13" name="Text Placeholder 12">
            <a:extLst>
              <a:ext uri="{FF2B5EF4-FFF2-40B4-BE49-F238E27FC236}">
                <a16:creationId xmlns:a16="http://schemas.microsoft.com/office/drawing/2014/main" id="{705C6C1F-F003-43F9-97AF-FECDDA7459D5}"/>
              </a:ext>
            </a:extLst>
          </p:cNvPr>
          <p:cNvSpPr>
            <a:spLocks noGrp="1"/>
          </p:cNvSpPr>
          <p:nvPr>
            <p:ph type="body" sz="half" idx="2"/>
          </p:nvPr>
        </p:nvSpPr>
        <p:spPr>
          <a:xfrm>
            <a:off x="685802" y="2024734"/>
            <a:ext cx="5219698" cy="3542522"/>
          </a:xfrm>
        </p:spPr>
        <p:txBody>
          <a:bodyPr vert="horz" lIns="91440" tIns="45720" rIns="91440" bIns="45720" rtlCol="0" anchor="ctr">
            <a:noAutofit/>
          </a:bodyPr>
          <a:lstStyle/>
          <a:p>
            <a:r>
              <a:rPr lang="en-US" sz="4400" dirty="0">
                <a:solidFill>
                  <a:srgbClr val="FFFF00"/>
                </a:solidFill>
              </a:rPr>
              <a:t>Q8 </a:t>
            </a:r>
          </a:p>
          <a:p>
            <a:r>
              <a:rPr lang="en-AU" sz="4400" dirty="0">
                <a:solidFill>
                  <a:srgbClr val="FFFF00"/>
                </a:solidFill>
                <a:effectLst/>
                <a:latin typeface="Calibri" panose="020F0502020204030204" pitchFamily="34" charset="0"/>
                <a:ea typeface="Calibri" panose="020F0502020204030204" pitchFamily="34" charset="0"/>
              </a:rPr>
              <a:t>Which university’s Clinical School is located at Westmead Hospital? </a:t>
            </a:r>
            <a:endParaRPr lang="en-US" sz="4400" dirty="0">
              <a:solidFill>
                <a:srgbClr val="FFFF00"/>
              </a:solidFill>
            </a:endParaRPr>
          </a:p>
        </p:txBody>
      </p:sp>
    </p:spTree>
    <p:extLst>
      <p:ext uri="{BB962C8B-B14F-4D97-AF65-F5344CB8AC3E}">
        <p14:creationId xmlns:p14="http://schemas.microsoft.com/office/powerpoint/2010/main" val="14750447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{A783B17D-9AC6-4625-B751-37AA45A6D39F}tf03457452</Template>
  <TotalTime>594</TotalTime>
  <Words>1389</Words>
  <Application>Microsoft Office PowerPoint</Application>
  <PresentationFormat>Widescreen</PresentationFormat>
  <Paragraphs>129</Paragraphs>
  <Slides>14</Slides>
  <Notes>12</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Helvetica</vt:lpstr>
      <vt:lpstr>Times New Roman</vt:lpstr>
      <vt:lpstr>Celestial</vt:lpstr>
      <vt:lpstr>heALTH &amp; WELLBEING</vt:lpstr>
      <vt:lpstr>Health &amp; wellbeing </vt:lpstr>
      <vt:lpstr>Health &amp; wellbeing </vt:lpstr>
      <vt:lpstr>Health &amp; wellbeing </vt:lpstr>
      <vt:lpstr>Health &amp; wellbeing </vt:lpstr>
      <vt:lpstr>Health &amp; wellbeing</vt:lpstr>
      <vt:lpstr>Health &amp; wellbeing </vt:lpstr>
      <vt:lpstr>Health &amp; wellbeing </vt:lpstr>
      <vt:lpstr>Health &amp; wellbeing </vt:lpstr>
      <vt:lpstr>Health &amp; wellbeing </vt:lpstr>
      <vt:lpstr>Health &amp; wellbeing </vt:lpstr>
      <vt:lpstr>Health &amp; wellbeing - answers </vt:lpstr>
      <vt:lpstr>WHo AM I?</vt:lpstr>
      <vt:lpstr>WHo AM 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Arts &amp; culture</dc:title>
  <dc:creator>Sasa Kennedy</dc:creator>
  <cp:lastModifiedBy>Sasa Kennedy</cp:lastModifiedBy>
  <cp:revision>51</cp:revision>
  <dcterms:created xsi:type="dcterms:W3CDTF">2020-12-14T22:43:03Z</dcterms:created>
  <dcterms:modified xsi:type="dcterms:W3CDTF">2021-04-29T00:37:47Z</dcterms:modified>
</cp:coreProperties>
</file>