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79" r:id="rId10"/>
    <p:sldId id="282" r:id="rId11"/>
    <p:sldId id="277" r:id="rId12"/>
    <p:sldId id="27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1860" autoAdjust="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6C9F-9FD4-4AF3-B5B7-C5F83DCC1DF0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314E-48F7-4AB4-84E6-13C534B9C0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starting online meeting: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Select </a:t>
            </a:r>
            <a:r>
              <a:rPr lang="en-AU" b="1" dirty="0"/>
              <a:t>Slide show </a:t>
            </a:r>
            <a:r>
              <a:rPr lang="en-AU" dirty="0"/>
              <a:t>from top bar and click </a:t>
            </a:r>
            <a:r>
              <a:rPr lang="en-AU" b="1" dirty="0"/>
              <a:t>“From beginning”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 will be able to see the notes; participants will only see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Before starting quiz: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participants have a pen and paper at the ready, to write down their answers.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Each correct answer is worth 1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playing in teams, remind groups to mute their mic as they discuss their answer, so they don’t accidentally tell other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Remember to speak slowly and clearly, so everyone understands the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everyone is ready before moving on to next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78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581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06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 of the Land - Answers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Darling Mills Creek and Toongabbie Creek are tributaries of which river?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Parramatta River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highest point in Parramatta is 48m above sea level – true or false?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substance, used in road building, was quarried at Dundas?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metal, a type of igneous rock, formed as part of a volcanic diatreme.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square kilometres does the City of Parramatta cover?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- 84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5.8 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CBD sits on a significant geological formation, which is known as: 	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The Parramatta Sand Terrace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Wiannamatta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Shale Formation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Cumberland Plain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Parramatta Sand Terrace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Parramatta Sandstones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creek that supplied fresh water to both Elizabeth Farm and Experiment Farm?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 Cliff Creek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geological attributes attracted the colonists to settle at Parramatta?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Fertile soils and fresh water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what waterway was Sydney’s first privately owned vineyard sited?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Vineyard Creek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member of the extensive Wentworth family was Wentworth Point named after?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– D’Arcy, whose estate was located nearby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 Charles Wentworth, explorer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D’Arcy Wentworth, surgeon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Sarah Wentworth, convict wife of D’Arcy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Mungo Wentworth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Macallum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journalist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Dundas was originally named for what type of water feature?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known as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Ponds, after a local freshwater lake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0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2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49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9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4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5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2B7-655D-49AB-B54A-121DB53B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612" y="1964267"/>
            <a:ext cx="8687513" cy="2421464"/>
          </a:xfrm>
        </p:spPr>
        <p:txBody>
          <a:bodyPr>
            <a:normAutofit/>
          </a:bodyPr>
          <a:lstStyle/>
          <a:p>
            <a:r>
              <a:rPr lang="en-AU" sz="7200" b="1" dirty="0">
                <a:solidFill>
                  <a:srgbClr val="FFFF00"/>
                </a:solidFill>
              </a:rPr>
              <a:t>Lie of the land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928585-8A2A-4D0C-B323-C4789EA9E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Parramatta</a:t>
            </a:r>
          </a:p>
        </p:txBody>
      </p:sp>
    </p:spTree>
    <p:extLst>
      <p:ext uri="{BB962C8B-B14F-4D97-AF65-F5344CB8AC3E}">
        <p14:creationId xmlns:p14="http://schemas.microsoft.com/office/powerpoint/2010/main" val="38832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8" y="14834"/>
            <a:ext cx="640088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59" y="1871592"/>
            <a:ext cx="5666683" cy="369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837" y="2024734"/>
            <a:ext cx="6110711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Q9 </a:t>
            </a:r>
          </a:p>
          <a:p>
            <a:pPr lvl="0">
              <a:lnSpc>
                <a:spcPct val="107000"/>
              </a:lnSpc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member of the extensive Wentworth family was Wentworth Point named after?</a:t>
            </a:r>
          </a:p>
          <a:p>
            <a:pPr marL="228600" lvl="0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Charles Wentworth, explorer</a:t>
            </a:r>
          </a:p>
          <a:p>
            <a:pPr marL="228600" lvl="0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D’Arcy Wentworth, surgeon</a:t>
            </a:r>
          </a:p>
          <a:p>
            <a:pPr marL="228600" lvl="0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Wentworth, convict wife of D’Arcy</a:t>
            </a:r>
          </a:p>
          <a:p>
            <a:pPr marL="228600" lvl="0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Mungo Wentworth </a:t>
            </a:r>
            <a:r>
              <a:rPr lang="en-AU" sz="2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Macallum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journalist</a:t>
            </a:r>
          </a:p>
        </p:txBody>
      </p:sp>
    </p:spTree>
    <p:extLst>
      <p:ext uri="{BB962C8B-B14F-4D97-AF65-F5344CB8AC3E}">
        <p14:creationId xmlns:p14="http://schemas.microsoft.com/office/powerpoint/2010/main" val="25368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123038"/>
            <a:ext cx="6392411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61" y="1914804"/>
            <a:ext cx="5447070" cy="340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428" y="2024734"/>
            <a:ext cx="5447071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Q10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Dundas was originally named for what type of water feature?</a:t>
            </a:r>
          </a:p>
        </p:txBody>
      </p:sp>
    </p:spTree>
    <p:extLst>
      <p:ext uri="{BB962C8B-B14F-4D97-AF65-F5344CB8AC3E}">
        <p14:creationId xmlns:p14="http://schemas.microsoft.com/office/powerpoint/2010/main" val="4145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685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FFFF00"/>
                </a:solidFill>
              </a:rPr>
              <a:t>Lie of the Land </a:t>
            </a:r>
            <a:r>
              <a:rPr lang="en-US" sz="5400" b="1" dirty="0">
                <a:solidFill>
                  <a:srgbClr val="FFFF00"/>
                </a:solidFill>
                <a:latin typeface="+mn-lt"/>
              </a:rPr>
              <a:t>- </a:t>
            </a:r>
            <a:r>
              <a:rPr lang="en-US" sz="5400" dirty="0">
                <a:solidFill>
                  <a:srgbClr val="FFFF00"/>
                </a:solidFill>
                <a:latin typeface="+mn-lt"/>
              </a:rPr>
              <a:t>answers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F59BF5-37E3-486C-A56E-48973B02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7" y="1450108"/>
            <a:ext cx="11374198" cy="5176977"/>
          </a:xfrm>
        </p:spPr>
        <p:txBody>
          <a:bodyPr numCol="2">
            <a:noAutofit/>
          </a:bodyPr>
          <a:lstStyle/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Parramatta River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True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Blue metal, a type of igneous rock, formed as part of a volcanic diatreme.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A – 84 square kilometres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C – The Parramatta Sand Terrace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Clay Cliff Creek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D</a:t>
            </a:r>
            <a:r>
              <a:rPr lang="en-AU" sz="3600" dirty="0" smtClean="0">
                <a:solidFill>
                  <a:srgbClr val="FFFF00"/>
                </a:solidFill>
              </a:rPr>
              <a:t> – Fertile </a:t>
            </a:r>
            <a:r>
              <a:rPr lang="en-AU" sz="3600" dirty="0">
                <a:solidFill>
                  <a:srgbClr val="FFFF00"/>
                </a:solidFill>
              </a:rPr>
              <a:t>soils and fresh water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Vineyard Creek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B – D’Arcy, whose estate was located nearby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It was known as The Ponds, after a local freshwater lake</a:t>
            </a:r>
          </a:p>
        </p:txBody>
      </p:sp>
    </p:spTree>
    <p:extLst>
      <p:ext uri="{BB962C8B-B14F-4D97-AF65-F5344CB8AC3E}">
        <p14:creationId xmlns:p14="http://schemas.microsoft.com/office/powerpoint/2010/main" val="24106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E505C1-ED4A-457A-B0C1-F16A419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9" y="-448612"/>
            <a:ext cx="5219699" cy="1586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rgbClr val="FFFF00"/>
                </a:solidFill>
              </a:rPr>
              <a:t>WHat</a:t>
            </a:r>
            <a:r>
              <a:rPr lang="en-US" sz="5400" dirty="0">
                <a:solidFill>
                  <a:srgbClr val="FFFF00"/>
                </a:solidFill>
              </a:rPr>
              <a:t> AM I?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65548-0B6B-47A4-853F-987DB6BF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4" y="1102900"/>
            <a:ext cx="7109926" cy="56674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smtClean="0">
                <a:solidFill>
                  <a:srgbClr val="FFFF00"/>
                </a:solidFill>
              </a:rPr>
              <a:t>Hand-stencils, shelters, campsites and scar-trees show Aboriginal occupation of this site</a:t>
            </a: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err="1" smtClean="0">
                <a:solidFill>
                  <a:srgbClr val="FFFF00"/>
                </a:solidFill>
              </a:rPr>
              <a:t>Darug</a:t>
            </a:r>
            <a:r>
              <a:rPr lang="en-AU" sz="1800" dirty="0" smtClean="0">
                <a:solidFill>
                  <a:srgbClr val="FFFF00"/>
                </a:solidFill>
              </a:rPr>
              <a:t> clans met here for corroborees before heading into Parramatta to negotiate and trade with the Europeans</a:t>
            </a: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smtClean="0">
                <a:solidFill>
                  <a:srgbClr val="FFFF00"/>
                </a:solidFill>
              </a:rPr>
              <a:t>My existence is due to the need for fresh water in the mid 19</a:t>
            </a:r>
            <a:r>
              <a:rPr lang="en-AU" sz="1800" baseline="30000" dirty="0" smtClean="0">
                <a:solidFill>
                  <a:srgbClr val="FFFF00"/>
                </a:solidFill>
              </a:rPr>
              <a:t>th</a:t>
            </a:r>
            <a:r>
              <a:rPr lang="en-AU" sz="1800" dirty="0" smtClean="0">
                <a:solidFill>
                  <a:srgbClr val="FFFF00"/>
                </a:solidFill>
              </a:rPr>
              <a:t> century</a:t>
            </a: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smtClean="0">
                <a:solidFill>
                  <a:srgbClr val="FFFF00"/>
                </a:solidFill>
              </a:rPr>
              <a:t>Australia's first large engineered dam was built here in 1855</a:t>
            </a: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smtClean="0">
                <a:solidFill>
                  <a:srgbClr val="FFFF00"/>
                </a:solidFill>
              </a:rPr>
              <a:t>The land </a:t>
            </a:r>
            <a:r>
              <a:rPr lang="en-AU" sz="1800" dirty="0" smtClean="0">
                <a:solidFill>
                  <a:srgbClr val="FFFF00"/>
                </a:solidFill>
              </a:rPr>
              <a:t>and stones for </a:t>
            </a:r>
            <a:r>
              <a:rPr lang="en-AU" sz="1800" dirty="0" smtClean="0">
                <a:solidFill>
                  <a:srgbClr val="FFFF00"/>
                </a:solidFill>
              </a:rPr>
              <a:t>the dam was gifted by James </a:t>
            </a:r>
            <a:r>
              <a:rPr lang="en-AU" sz="1800" dirty="0" err="1" smtClean="0">
                <a:solidFill>
                  <a:srgbClr val="FFFF00"/>
                </a:solidFill>
              </a:rPr>
              <a:t>Pye</a:t>
            </a:r>
            <a:endParaRPr lang="en-AU" sz="1800" dirty="0" smtClean="0">
              <a:solidFill>
                <a:srgbClr val="FFFF00"/>
              </a:solidFill>
            </a:endParaRP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smtClean="0">
                <a:solidFill>
                  <a:srgbClr val="FFFF00"/>
                </a:solidFill>
              </a:rPr>
              <a:t>A </a:t>
            </a:r>
            <a:r>
              <a:rPr lang="en-AU" sz="1800" dirty="0" smtClean="0">
                <a:solidFill>
                  <a:srgbClr val="FFFF00"/>
                </a:solidFill>
              </a:rPr>
              <a:t>Life Saving Club held regular swimming </a:t>
            </a:r>
            <a:r>
              <a:rPr lang="en-AU" sz="1800" dirty="0" smtClean="0">
                <a:solidFill>
                  <a:srgbClr val="FFFF00"/>
                </a:solidFill>
              </a:rPr>
              <a:t>carnivals here </a:t>
            </a:r>
            <a:r>
              <a:rPr lang="en-AU" sz="1800" dirty="0" smtClean="0">
                <a:solidFill>
                  <a:srgbClr val="FFFF00"/>
                </a:solidFill>
              </a:rPr>
              <a:t>between 1930-1942</a:t>
            </a: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smtClean="0">
                <a:solidFill>
                  <a:srgbClr val="FFFF00"/>
                </a:solidFill>
              </a:rPr>
              <a:t>Today I am surrounded by 75 hectares of native vegetation and remnant bushland</a:t>
            </a: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smtClean="0">
                <a:solidFill>
                  <a:srgbClr val="FFFF00"/>
                </a:solidFill>
              </a:rPr>
              <a:t>I’m an important habitat for approximately 70 natives species of birds, frogs, reptiles and mammals</a:t>
            </a: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smtClean="0">
                <a:solidFill>
                  <a:srgbClr val="FFFF00"/>
                </a:solidFill>
              </a:rPr>
              <a:t>The </a:t>
            </a:r>
            <a:r>
              <a:rPr lang="en-AU" sz="1800" dirty="0" err="1" smtClean="0">
                <a:solidFill>
                  <a:srgbClr val="FFFF00"/>
                </a:solidFill>
              </a:rPr>
              <a:t>Arrunga</a:t>
            </a:r>
            <a:r>
              <a:rPr lang="en-AU" sz="1800" dirty="0" smtClean="0">
                <a:solidFill>
                  <a:srgbClr val="FFFF00"/>
                </a:solidFill>
              </a:rPr>
              <a:t> </a:t>
            </a:r>
            <a:r>
              <a:rPr lang="en-AU" sz="1800" dirty="0" err="1" smtClean="0">
                <a:solidFill>
                  <a:srgbClr val="FFFF00"/>
                </a:solidFill>
              </a:rPr>
              <a:t>Bardo</a:t>
            </a:r>
            <a:r>
              <a:rPr lang="en-AU" sz="1800" dirty="0" smtClean="0">
                <a:solidFill>
                  <a:srgbClr val="FFFF00"/>
                </a:solidFill>
              </a:rPr>
              <a:t> Aboriginal Bush Food Garden is found on my southern shore</a:t>
            </a: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n-AU" sz="1800" dirty="0" smtClean="0">
                <a:solidFill>
                  <a:srgbClr val="FFFF00"/>
                </a:solidFill>
              </a:rPr>
              <a:t>On weekends you can enjoy a leisurely kayak, row or pedal boat in my picturesque surrounds</a:t>
            </a:r>
          </a:p>
          <a:p>
            <a:pPr marL="342900" lvl="0" indent="-342900">
              <a:spcAft>
                <a:spcPts val="600"/>
              </a:spcAft>
              <a:buClr>
                <a:srgbClr val="FFFF00"/>
              </a:buClr>
              <a:buFont typeface="+mj-lt"/>
              <a:buAutoNum type="arabicPeriod"/>
            </a:pPr>
            <a:endParaRPr lang="en-AU" sz="1800" dirty="0">
              <a:solidFill>
                <a:srgbClr val="FFFF00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305E11-15DE-4244-94F9-FD9B4A83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29" y="1391464"/>
            <a:ext cx="4372945" cy="387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D72B95-6FD5-494B-A40C-6B0F2DB8FF29}"/>
              </a:ext>
            </a:extLst>
          </p:cNvPr>
          <p:cNvSpPr txBox="1"/>
          <p:nvPr/>
        </p:nvSpPr>
        <p:spPr>
          <a:xfrm>
            <a:off x="7367268" y="5419133"/>
            <a:ext cx="4910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FFFF00"/>
                </a:solidFill>
              </a:rPr>
              <a:t>Lake Parramatta</a:t>
            </a:r>
            <a:endParaRPr lang="en-A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307596"/>
            <a:ext cx="6120282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2" y="1999216"/>
            <a:ext cx="4655891" cy="320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171" y="2072079"/>
            <a:ext cx="5578329" cy="32351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 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Darling Mills Creek and Toongabbie Creek are tributaries of which river?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232095"/>
            <a:ext cx="6426651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59" y="2172417"/>
            <a:ext cx="5447070" cy="342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073" y="729842"/>
            <a:ext cx="5570985" cy="60568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Q2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highest point in Parramatta is 48m above sea level –     true or false?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255038"/>
            <a:ext cx="6367244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82" y="1575642"/>
            <a:ext cx="6023295" cy="451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873" y="2024734"/>
            <a:ext cx="5380309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Q3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substance, used in road building, was quarried at Dundas?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" y="173372"/>
            <a:ext cx="654341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1" y="1328849"/>
            <a:ext cx="5079998" cy="464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1644242"/>
            <a:ext cx="5219698" cy="44629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Q4  </a:t>
            </a:r>
          </a:p>
          <a:p>
            <a:pPr lvl="0">
              <a:lnSpc>
                <a:spcPct val="107000"/>
              </a:lnSpc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square kilometres does the City of Parramatta cover? 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5.8  </a:t>
            </a:r>
          </a:p>
        </p:txBody>
      </p:sp>
    </p:spTree>
    <p:extLst>
      <p:ext uri="{BB962C8B-B14F-4D97-AF65-F5344CB8AC3E}">
        <p14:creationId xmlns:p14="http://schemas.microsoft.com/office/powerpoint/2010/main" val="14770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-74708"/>
            <a:ext cx="6392411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30" y="1670768"/>
            <a:ext cx="5447070" cy="363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783" y="2024734"/>
            <a:ext cx="5706717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Q5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CBD sits on a significant geological formation, which is known as: 	</a:t>
            </a:r>
          </a:p>
          <a:p>
            <a:pPr marL="800100" lvl="1" indent="-3429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sz="3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Wiannamatta</a:t>
            </a: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Shale Formation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Cumberland Plain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Parramatta Sand Terrace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Parramatta Sandstones</a:t>
            </a:r>
          </a:p>
        </p:txBody>
      </p:sp>
    </p:spTree>
    <p:extLst>
      <p:ext uri="{BB962C8B-B14F-4D97-AF65-F5344CB8AC3E}">
        <p14:creationId xmlns:p14="http://schemas.microsoft.com/office/powerpoint/2010/main" val="32996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722127"/>
            <a:ext cx="635885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4" y="1805354"/>
            <a:ext cx="5123394" cy="304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291" y="788565"/>
            <a:ext cx="6115789" cy="59310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Q6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the creek that supplied fresh water to both Elizabeth Farm and Experiment Farm?</a:t>
            </a:r>
          </a:p>
        </p:txBody>
      </p:sp>
    </p:spTree>
    <p:extLst>
      <p:ext uri="{BB962C8B-B14F-4D97-AF65-F5344CB8AC3E}">
        <p14:creationId xmlns:p14="http://schemas.microsoft.com/office/powerpoint/2010/main" val="1714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247842"/>
            <a:ext cx="6392411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66" y="1762080"/>
            <a:ext cx="5447070" cy="341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670" y="2024734"/>
            <a:ext cx="5653830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Q7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geological attributes attracted the colonists to settle at Parramatta</a:t>
            </a:r>
            <a:r>
              <a:rPr lang="en-A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971550" lvl="1" indent="-5143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harbour and fertile </a:t>
            </a:r>
            <a:r>
              <a:rPr lang="en-AU" sz="2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AU" sz="26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oils</a:t>
            </a:r>
          </a:p>
          <a:p>
            <a:pPr marL="971550" lvl="1" indent="-5143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6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Sandstone and fresh water</a:t>
            </a:r>
          </a:p>
          <a:p>
            <a:pPr marL="971550" lvl="1" indent="-5143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6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harbour and sandstone</a:t>
            </a:r>
          </a:p>
          <a:p>
            <a:pPr marL="971550" lvl="1" indent="-5143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600" dirty="0">
                <a:solidFill>
                  <a:srgbClr val="FFFF00"/>
                </a:solidFill>
              </a:rPr>
              <a:t>Fertile soils and fresh </a:t>
            </a:r>
            <a:r>
              <a:rPr lang="en-AU" sz="2600" dirty="0" smtClean="0">
                <a:solidFill>
                  <a:srgbClr val="FFFF00"/>
                </a:solidFill>
              </a:rPr>
              <a:t>water</a:t>
            </a:r>
            <a:endParaRPr lang="en-AU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7" y="325143"/>
            <a:ext cx="6407478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Lie of the Land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9" y="1577522"/>
            <a:ext cx="5944377" cy="445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Q8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 what waterway was Sydney’s first privately owned vineyard sited?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{A783B17D-9AC6-4625-B751-37AA45A6D39F}tf03457452</Template>
  <TotalTime>655</TotalTime>
  <Words>811</Words>
  <Application>Microsoft Office PowerPoint</Application>
  <PresentationFormat>Widescreen</PresentationFormat>
  <Paragraphs>121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Lie of the land</vt:lpstr>
      <vt:lpstr>Lie of the Land </vt:lpstr>
      <vt:lpstr>Lie of the Land </vt:lpstr>
      <vt:lpstr>Lie of the Land</vt:lpstr>
      <vt:lpstr>Lie of the Land</vt:lpstr>
      <vt:lpstr>Lie of the Land</vt:lpstr>
      <vt:lpstr>Lie of the Land</vt:lpstr>
      <vt:lpstr>Lie of the Land</vt:lpstr>
      <vt:lpstr>Lie of the Land</vt:lpstr>
      <vt:lpstr>Lie of the Land</vt:lpstr>
      <vt:lpstr>Lie of the Land</vt:lpstr>
      <vt:lpstr>Lie of the Land - answers </vt:lpstr>
      <vt:lpstr>WHat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&amp; culture</dc:title>
  <dc:creator>Sasa Kennedy</dc:creator>
  <cp:lastModifiedBy>Sasa Kennedy</cp:lastModifiedBy>
  <cp:revision>54</cp:revision>
  <dcterms:created xsi:type="dcterms:W3CDTF">2020-12-14T22:43:03Z</dcterms:created>
  <dcterms:modified xsi:type="dcterms:W3CDTF">2021-04-29T00:47:10Z</dcterms:modified>
</cp:coreProperties>
</file>