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5"/>
  </p:notesMasterIdLst>
  <p:sldIdLst>
    <p:sldId id="271" r:id="rId2"/>
    <p:sldId id="273" r:id="rId3"/>
    <p:sldId id="274" r:id="rId4"/>
    <p:sldId id="275" r:id="rId5"/>
    <p:sldId id="276" r:id="rId6"/>
    <p:sldId id="278" r:id="rId7"/>
    <p:sldId id="280" r:id="rId8"/>
    <p:sldId id="281" r:id="rId9"/>
    <p:sldId id="279" r:id="rId10"/>
    <p:sldId id="282" r:id="rId11"/>
    <p:sldId id="277" r:id="rId12"/>
    <p:sldId id="272" r:id="rId13"/>
    <p:sldId id="283"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63837" autoAdjust="0"/>
  </p:normalViewPr>
  <p:slideViewPr>
    <p:cSldViewPr snapToGrid="0">
      <p:cViewPr>
        <p:scale>
          <a:sx n="100" d="100"/>
          <a:sy n="100" d="100"/>
        </p:scale>
        <p:origin x="186"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BF6C9F-9FD4-4AF3-B5B7-C5F83DCC1DF0}" type="datetimeFigureOut">
              <a:rPr lang="en-AU" smtClean="0"/>
              <a:t>4/03/2021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1F314E-48F7-4AB4-84E6-13C534B9C079}" type="slidenum">
              <a:rPr lang="en-AU" smtClean="0"/>
              <a:t>‹#›</a:t>
            </a:fld>
            <a:endParaRPr lang="en-AU"/>
          </a:p>
        </p:txBody>
      </p:sp>
    </p:spTree>
    <p:extLst>
      <p:ext uri="{BB962C8B-B14F-4D97-AF65-F5344CB8AC3E}">
        <p14:creationId xmlns:p14="http://schemas.microsoft.com/office/powerpoint/2010/main" val="2483037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Before starting online meeting:</a:t>
            </a:r>
          </a:p>
          <a:p>
            <a:pPr marL="171450" indent="-171450">
              <a:buFont typeface="Arial" panose="020B0604020202020204" pitchFamily="34" charset="0"/>
              <a:buChar char="•"/>
            </a:pPr>
            <a:r>
              <a:rPr lang="en-AU" dirty="0"/>
              <a:t>Select </a:t>
            </a:r>
            <a:r>
              <a:rPr lang="en-AU" b="1" dirty="0"/>
              <a:t>Slide show </a:t>
            </a:r>
            <a:r>
              <a:rPr lang="en-AU" dirty="0"/>
              <a:t>from top bar and click </a:t>
            </a:r>
            <a:r>
              <a:rPr lang="en-AU" b="1" dirty="0"/>
              <a:t>“From beginning”</a:t>
            </a:r>
          </a:p>
          <a:p>
            <a:pPr marL="171450" indent="-171450">
              <a:buFont typeface="Arial" panose="020B0604020202020204" pitchFamily="34" charset="0"/>
              <a:buChar char="•"/>
            </a:pPr>
            <a:r>
              <a:rPr lang="en-AU" dirty="0"/>
              <a:t>You will be able to see the notes; participants will only see slides</a:t>
            </a:r>
          </a:p>
          <a:p>
            <a:pPr marL="171450" indent="-171450">
              <a:buFont typeface="Arial" panose="020B0604020202020204" pitchFamily="34" charset="0"/>
              <a:buChar char="•"/>
            </a:pPr>
            <a:endParaRPr lang="en-AU" dirty="0"/>
          </a:p>
          <a:p>
            <a:r>
              <a:rPr lang="en-AU" dirty="0"/>
              <a:t>Before starting quiz: </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C</a:t>
            </a:r>
            <a:r>
              <a:rPr lang="en-AU"/>
              <a:t>heck </a:t>
            </a:r>
            <a:r>
              <a:rPr lang="en-AU" dirty="0"/>
              <a:t>that participants have a pen and paper at the ready, to write down their answers.</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Each correct answer is worth 1 point.</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If playing in teams, remind groups to mute their mic as they discuss their answer, so they don’t accidentally tell other teams.</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Remember to speak slowly and clearly, so everyone understands the questions.</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Check that everyone is ready before moving on to next question. </a:t>
            </a:r>
          </a:p>
        </p:txBody>
      </p:sp>
      <p:sp>
        <p:nvSpPr>
          <p:cNvPr id="4" name="Slide Number Placeholder 3"/>
          <p:cNvSpPr>
            <a:spLocks noGrp="1"/>
          </p:cNvSpPr>
          <p:nvPr>
            <p:ph type="sldNum" sz="quarter" idx="5"/>
          </p:nvPr>
        </p:nvSpPr>
        <p:spPr/>
        <p:txBody>
          <a:bodyPr/>
          <a:lstStyle/>
          <a:p>
            <a:fld id="{6FF799E7-E1E4-4F18-9ED2-58215F3E7690}" type="slidenum">
              <a:rPr lang="en-AU" smtClean="0"/>
              <a:t>1</a:t>
            </a:fld>
            <a:endParaRPr lang="en-AU"/>
          </a:p>
        </p:txBody>
      </p:sp>
    </p:spTree>
    <p:extLst>
      <p:ext uri="{BB962C8B-B14F-4D97-AF65-F5344CB8AC3E}">
        <p14:creationId xmlns:p14="http://schemas.microsoft.com/office/powerpoint/2010/main" val="1660781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FF799E7-E1E4-4F18-9ED2-58215F3E7690}" type="slidenum">
              <a:rPr lang="en-AU" smtClean="0"/>
              <a:t>10</a:t>
            </a:fld>
            <a:endParaRPr lang="en-AU"/>
          </a:p>
        </p:txBody>
      </p:sp>
    </p:spTree>
    <p:extLst>
      <p:ext uri="{BB962C8B-B14F-4D97-AF65-F5344CB8AC3E}">
        <p14:creationId xmlns:p14="http://schemas.microsoft.com/office/powerpoint/2010/main" val="4275581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FF799E7-E1E4-4F18-9ED2-58215F3E7690}" type="slidenum">
              <a:rPr lang="en-AU" smtClean="0"/>
              <a:t>11</a:t>
            </a:fld>
            <a:endParaRPr lang="en-AU"/>
          </a:p>
        </p:txBody>
      </p:sp>
    </p:spTree>
    <p:extLst>
      <p:ext uri="{BB962C8B-B14F-4D97-AF65-F5344CB8AC3E}">
        <p14:creationId xmlns:p14="http://schemas.microsoft.com/office/powerpoint/2010/main" val="829063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Staying Connected - Answers</a:t>
            </a:r>
          </a:p>
          <a:p>
            <a:pPr marL="228600" lvl="0" indent="-228600">
              <a:buFont typeface="+mj-lt"/>
              <a:buAutoNum type="arabicPeriod"/>
            </a:pPr>
            <a:r>
              <a:rPr lang="en-AU" sz="1200" kern="1200" dirty="0">
                <a:solidFill>
                  <a:schemeClr val="tx1"/>
                </a:solidFill>
                <a:effectLst/>
                <a:latin typeface="+mn-lt"/>
                <a:ea typeface="+mn-ea"/>
                <a:cs typeface="+mn-cs"/>
              </a:rPr>
              <a:t>What was the first major travel thoroughfare from Sydney to Parramatta? </a:t>
            </a:r>
            <a:r>
              <a:rPr lang="en-AU" sz="1200" i="1" kern="1200" dirty="0">
                <a:solidFill>
                  <a:schemeClr val="tx1"/>
                </a:solidFill>
                <a:effectLst/>
                <a:latin typeface="+mn-lt"/>
                <a:ea typeface="+mn-ea"/>
                <a:cs typeface="+mn-cs"/>
              </a:rPr>
              <a:t>The Parramatta River.  It was the easiest route, used by both Aboriginal people and the colonists, before Parramatta Road was opened as a toll road in 1811.</a:t>
            </a:r>
            <a:endParaRPr lang="en-AU" sz="1200" kern="1200" dirty="0">
              <a:solidFill>
                <a:schemeClr val="tx1"/>
              </a:solidFill>
              <a:effectLst/>
              <a:latin typeface="+mn-lt"/>
              <a:ea typeface="+mn-ea"/>
              <a:cs typeface="+mn-cs"/>
            </a:endParaRPr>
          </a:p>
          <a:p>
            <a:pPr marL="228600" lvl="0" indent="-228600">
              <a:buFont typeface="+mj-lt"/>
              <a:buAutoNum type="arabicPeriod"/>
            </a:pPr>
            <a:r>
              <a:rPr lang="en-AU" sz="1200" kern="1200" dirty="0">
                <a:solidFill>
                  <a:schemeClr val="tx1"/>
                </a:solidFill>
                <a:effectLst/>
                <a:latin typeface="+mn-lt"/>
                <a:ea typeface="+mn-ea"/>
                <a:cs typeface="+mn-cs"/>
              </a:rPr>
              <a:t>In what year did the railway first connect Sydney and the now heritage listed Parramatta Station? </a:t>
            </a:r>
            <a:r>
              <a:rPr lang="en-AU" sz="1200" i="1" kern="1200" dirty="0">
                <a:solidFill>
                  <a:schemeClr val="tx1"/>
                </a:solidFill>
                <a:effectLst/>
                <a:latin typeface="+mn-lt"/>
                <a:ea typeface="+mn-ea"/>
                <a:cs typeface="+mn-cs"/>
              </a:rPr>
              <a:t>In 1860, the railway having first reached as far as Parramatta Junction, which was located near Granville, in 1855.</a:t>
            </a:r>
            <a:endParaRPr lang="en-AU" sz="1200" kern="1200" dirty="0">
              <a:solidFill>
                <a:schemeClr val="tx1"/>
              </a:solidFill>
              <a:effectLst/>
              <a:latin typeface="+mn-lt"/>
              <a:ea typeface="+mn-ea"/>
              <a:cs typeface="+mn-cs"/>
            </a:endParaRPr>
          </a:p>
          <a:p>
            <a:pPr marL="228600" lvl="0" indent="-228600">
              <a:buFont typeface="+mj-lt"/>
              <a:buAutoNum type="arabicPeriod"/>
            </a:pPr>
            <a:r>
              <a:rPr lang="en-AU" sz="1200" kern="1200" dirty="0">
                <a:solidFill>
                  <a:schemeClr val="tx1"/>
                </a:solidFill>
                <a:effectLst/>
                <a:latin typeface="+mn-lt"/>
                <a:ea typeface="+mn-ea"/>
                <a:cs typeface="+mn-cs"/>
              </a:rPr>
              <a:t>Which university runs a free shuttle bus between its City of Parramatta campuses? </a:t>
            </a:r>
            <a:r>
              <a:rPr lang="en-AU" sz="1200" i="1" kern="1200" dirty="0">
                <a:solidFill>
                  <a:schemeClr val="tx1"/>
                </a:solidFill>
                <a:effectLst/>
                <a:latin typeface="+mn-lt"/>
                <a:ea typeface="+mn-ea"/>
                <a:cs typeface="+mn-cs"/>
              </a:rPr>
              <a:t>Western Sydney University </a:t>
            </a:r>
            <a:endParaRPr lang="en-AU" sz="1200" kern="1200" dirty="0">
              <a:solidFill>
                <a:schemeClr val="tx1"/>
              </a:solidFill>
              <a:effectLst/>
              <a:latin typeface="+mn-lt"/>
              <a:ea typeface="+mn-ea"/>
              <a:cs typeface="+mn-cs"/>
            </a:endParaRPr>
          </a:p>
          <a:p>
            <a:pPr marL="228600" lvl="0" indent="-228600">
              <a:buFont typeface="+mj-lt"/>
              <a:buAutoNum type="arabicPeriod"/>
            </a:pPr>
            <a:r>
              <a:rPr lang="en-AU" sz="1200" kern="1200" dirty="0">
                <a:solidFill>
                  <a:schemeClr val="tx1"/>
                </a:solidFill>
                <a:effectLst/>
                <a:latin typeface="+mn-lt"/>
                <a:ea typeface="+mn-ea"/>
                <a:cs typeface="+mn-cs"/>
              </a:rPr>
              <a:t>Between what dates was the M4 Western Motorway constructed?  </a:t>
            </a:r>
            <a:r>
              <a:rPr lang="en-AU" sz="1200" i="1" kern="1200" dirty="0">
                <a:solidFill>
                  <a:schemeClr val="tx1"/>
                </a:solidFill>
                <a:effectLst/>
                <a:latin typeface="+mn-lt"/>
                <a:ea typeface="+mn-ea"/>
                <a:cs typeface="+mn-cs"/>
              </a:rPr>
              <a:t>A – 1971-1993.  The M4 was built in two sections; the original section, designated the M4 Western Motorway, between 1971-93 and the new eastern tunnel extension, known as the M4 East, between 2015-2019</a:t>
            </a:r>
            <a:endParaRPr lang="en-AU" sz="1200" kern="1200" dirty="0">
              <a:solidFill>
                <a:schemeClr val="tx1"/>
              </a:solidFill>
              <a:effectLst/>
              <a:latin typeface="+mn-lt"/>
              <a:ea typeface="+mn-ea"/>
              <a:cs typeface="+mn-cs"/>
            </a:endParaRPr>
          </a:p>
          <a:p>
            <a:pPr marL="685800" lvl="1" indent="-228600">
              <a:buFont typeface="+mj-lt"/>
              <a:buAutoNum type="alphaLcPeriod"/>
            </a:pPr>
            <a:r>
              <a:rPr lang="en-AU" sz="1200" kern="1200" dirty="0">
                <a:solidFill>
                  <a:schemeClr val="tx1"/>
                </a:solidFill>
                <a:effectLst/>
                <a:latin typeface="+mn-lt"/>
                <a:ea typeface="+mn-ea"/>
                <a:cs typeface="+mn-cs"/>
              </a:rPr>
              <a:t>1971-1993</a:t>
            </a:r>
          </a:p>
          <a:p>
            <a:pPr marL="685800" lvl="1" indent="-228600">
              <a:buFont typeface="+mj-lt"/>
              <a:buAutoNum type="alphaLcPeriod"/>
            </a:pPr>
            <a:r>
              <a:rPr lang="en-AU" sz="1200" kern="1200" dirty="0">
                <a:solidFill>
                  <a:schemeClr val="tx1"/>
                </a:solidFill>
                <a:effectLst/>
                <a:latin typeface="+mn-lt"/>
                <a:ea typeface="+mn-ea"/>
                <a:cs typeface="+mn-cs"/>
              </a:rPr>
              <a:t>1986-1995</a:t>
            </a:r>
          </a:p>
          <a:p>
            <a:pPr marL="685800" lvl="1" indent="-228600">
              <a:buFont typeface="+mj-lt"/>
              <a:buAutoNum type="alphaLcPeriod"/>
            </a:pPr>
            <a:r>
              <a:rPr lang="en-AU" sz="1200" kern="1200" dirty="0">
                <a:solidFill>
                  <a:schemeClr val="tx1"/>
                </a:solidFill>
                <a:effectLst/>
                <a:latin typeface="+mn-lt"/>
                <a:ea typeface="+mn-ea"/>
                <a:cs typeface="+mn-cs"/>
              </a:rPr>
              <a:t>1971-2019</a:t>
            </a:r>
          </a:p>
          <a:p>
            <a:pPr marL="685800" lvl="1" indent="-228600">
              <a:buFont typeface="+mj-lt"/>
              <a:buAutoNum type="alphaLcPeriod"/>
            </a:pPr>
            <a:r>
              <a:rPr lang="en-AU" sz="1200" kern="1200" dirty="0">
                <a:solidFill>
                  <a:schemeClr val="tx1"/>
                </a:solidFill>
                <a:effectLst/>
                <a:latin typeface="+mn-lt"/>
                <a:ea typeface="+mn-ea"/>
                <a:cs typeface="+mn-cs"/>
              </a:rPr>
              <a:t>1989-2003</a:t>
            </a:r>
          </a:p>
          <a:p>
            <a:pPr marL="228600" lvl="0" indent="-228600">
              <a:buFont typeface="+mj-lt"/>
              <a:buAutoNum type="arabicPeriod"/>
            </a:pPr>
            <a:r>
              <a:rPr lang="en-AU" sz="1200" kern="1200" dirty="0">
                <a:solidFill>
                  <a:schemeClr val="tx1"/>
                </a:solidFill>
                <a:effectLst/>
                <a:latin typeface="+mn-lt"/>
                <a:ea typeface="+mn-ea"/>
                <a:cs typeface="+mn-cs"/>
              </a:rPr>
              <a:t>What is the route number of City of Parramatta’s CBD shuttle bus service? </a:t>
            </a:r>
            <a:r>
              <a:rPr lang="en-AU" sz="1200" i="1" kern="1200" dirty="0">
                <a:solidFill>
                  <a:schemeClr val="tx1"/>
                </a:solidFill>
                <a:effectLst/>
                <a:latin typeface="+mn-lt"/>
                <a:ea typeface="+mn-ea"/>
                <a:cs typeface="+mn-cs"/>
              </a:rPr>
              <a:t>900 </a:t>
            </a:r>
            <a:endParaRPr lang="en-AU" sz="1200" kern="1200" dirty="0">
              <a:solidFill>
                <a:schemeClr val="tx1"/>
              </a:solidFill>
              <a:effectLst/>
              <a:latin typeface="+mn-lt"/>
              <a:ea typeface="+mn-ea"/>
              <a:cs typeface="+mn-cs"/>
            </a:endParaRPr>
          </a:p>
          <a:p>
            <a:pPr marL="228600" lvl="0" indent="-228600">
              <a:buFont typeface="+mj-lt"/>
              <a:buAutoNum type="arabicPeriod"/>
            </a:pPr>
            <a:r>
              <a:rPr lang="en-AU" sz="1200" kern="1200" dirty="0">
                <a:solidFill>
                  <a:schemeClr val="tx1"/>
                </a:solidFill>
                <a:effectLst/>
                <a:latin typeface="+mn-lt"/>
                <a:ea typeface="+mn-ea"/>
                <a:cs typeface="+mn-cs"/>
              </a:rPr>
              <a:t>What is a </a:t>
            </a:r>
            <a:r>
              <a:rPr lang="en-AU" sz="1200" kern="1200" dirty="0" err="1">
                <a:solidFill>
                  <a:schemeClr val="tx1"/>
                </a:solidFill>
                <a:effectLst/>
                <a:latin typeface="+mn-lt"/>
                <a:ea typeface="+mn-ea"/>
                <a:cs typeface="+mn-cs"/>
              </a:rPr>
              <a:t>nawi</a:t>
            </a:r>
            <a:r>
              <a:rPr lang="en-AU" sz="1200" kern="1200" dirty="0">
                <a:solidFill>
                  <a:schemeClr val="tx1"/>
                </a:solidFill>
                <a:effectLst/>
                <a:latin typeface="+mn-lt"/>
                <a:ea typeface="+mn-ea"/>
                <a:cs typeface="+mn-cs"/>
              </a:rPr>
              <a:t>?  </a:t>
            </a:r>
            <a:r>
              <a:rPr lang="en-AU" sz="1200" i="1" kern="1200" dirty="0">
                <a:solidFill>
                  <a:schemeClr val="tx1"/>
                </a:solidFill>
                <a:effectLst/>
                <a:latin typeface="+mn-lt"/>
                <a:ea typeface="+mn-ea"/>
                <a:cs typeface="+mn-cs"/>
              </a:rPr>
              <a:t>An Aboriginal bark canoe, used along the Parramatta River for fishing and transport.</a:t>
            </a:r>
            <a:endParaRPr lang="en-AU" sz="1200" kern="1200" dirty="0">
              <a:solidFill>
                <a:schemeClr val="tx1"/>
              </a:solidFill>
              <a:effectLst/>
              <a:latin typeface="+mn-lt"/>
              <a:ea typeface="+mn-ea"/>
              <a:cs typeface="+mn-cs"/>
            </a:endParaRPr>
          </a:p>
          <a:p>
            <a:pPr marL="228600" lvl="0" indent="-228600">
              <a:buFont typeface="+mj-lt"/>
              <a:buAutoNum type="arabicPeriod"/>
            </a:pPr>
            <a:r>
              <a:rPr lang="en-AU" sz="1200" kern="1200" dirty="0">
                <a:solidFill>
                  <a:schemeClr val="tx1"/>
                </a:solidFill>
                <a:effectLst/>
                <a:latin typeface="+mn-lt"/>
                <a:ea typeface="+mn-ea"/>
                <a:cs typeface="+mn-cs"/>
              </a:rPr>
              <a:t>Between which two stations will the Sydney West Metro initially travel, with 5 stops in between? </a:t>
            </a:r>
            <a:r>
              <a:rPr lang="en-AU" sz="1200" i="1" kern="1200" dirty="0">
                <a:solidFill>
                  <a:schemeClr val="tx1"/>
                </a:solidFill>
                <a:effectLst/>
                <a:latin typeface="+mn-lt"/>
                <a:ea typeface="+mn-ea"/>
                <a:cs typeface="+mn-cs"/>
              </a:rPr>
              <a:t>B - Westmead and The Bays, with an extension to stations at Pyrmont and the CBD still being planned.</a:t>
            </a:r>
            <a:endParaRPr lang="en-AU" sz="1200" kern="1200" dirty="0">
              <a:solidFill>
                <a:schemeClr val="tx1"/>
              </a:solidFill>
              <a:effectLst/>
              <a:latin typeface="+mn-lt"/>
              <a:ea typeface="+mn-ea"/>
              <a:cs typeface="+mn-cs"/>
            </a:endParaRPr>
          </a:p>
          <a:p>
            <a:pPr marL="685800" lvl="1" indent="-228600">
              <a:buFont typeface="+mj-lt"/>
              <a:buAutoNum type="alphaLcPeriod"/>
            </a:pPr>
            <a:r>
              <a:rPr lang="en-AU" sz="1200" kern="1200" dirty="0">
                <a:solidFill>
                  <a:schemeClr val="tx1"/>
                </a:solidFill>
                <a:effectLst/>
                <a:latin typeface="+mn-lt"/>
                <a:ea typeface="+mn-ea"/>
                <a:cs typeface="+mn-cs"/>
              </a:rPr>
              <a:t>Parramatta and Sydney CBD</a:t>
            </a:r>
          </a:p>
          <a:p>
            <a:pPr marL="685800" lvl="1" indent="-228600">
              <a:buFont typeface="+mj-lt"/>
              <a:buAutoNum type="alphaLcPeriod"/>
            </a:pPr>
            <a:r>
              <a:rPr lang="en-AU" sz="1200" kern="1200" dirty="0">
                <a:solidFill>
                  <a:schemeClr val="tx1"/>
                </a:solidFill>
                <a:effectLst/>
                <a:latin typeface="+mn-lt"/>
                <a:ea typeface="+mn-ea"/>
                <a:cs typeface="+mn-cs"/>
              </a:rPr>
              <a:t>Westmead and The Bays</a:t>
            </a:r>
          </a:p>
          <a:p>
            <a:pPr marL="685800" lvl="1" indent="-228600">
              <a:buFont typeface="+mj-lt"/>
              <a:buAutoNum type="alphaLcPeriod"/>
            </a:pPr>
            <a:r>
              <a:rPr lang="en-AU" sz="1200" kern="1200" dirty="0">
                <a:solidFill>
                  <a:schemeClr val="tx1"/>
                </a:solidFill>
                <a:effectLst/>
                <a:latin typeface="+mn-lt"/>
                <a:ea typeface="+mn-ea"/>
                <a:cs typeface="+mn-cs"/>
              </a:rPr>
              <a:t>Westmead and Pyrmont</a:t>
            </a:r>
          </a:p>
          <a:p>
            <a:pPr marL="685800" lvl="1" indent="-228600">
              <a:buFont typeface="+mj-lt"/>
              <a:buAutoNum type="alphaLcPeriod"/>
            </a:pPr>
            <a:r>
              <a:rPr lang="en-AU" sz="1200" kern="1200" dirty="0">
                <a:solidFill>
                  <a:schemeClr val="tx1"/>
                </a:solidFill>
                <a:effectLst/>
                <a:latin typeface="+mn-lt"/>
                <a:ea typeface="+mn-ea"/>
                <a:cs typeface="+mn-cs"/>
              </a:rPr>
              <a:t>Parramatta and Five Dock</a:t>
            </a:r>
          </a:p>
          <a:p>
            <a:pPr marL="228600" lvl="0" indent="-228600">
              <a:buFont typeface="+mj-lt"/>
              <a:buAutoNum type="arabicPeriod"/>
            </a:pPr>
            <a:r>
              <a:rPr lang="en-AU" sz="1200" kern="1200" dirty="0">
                <a:solidFill>
                  <a:schemeClr val="tx1"/>
                </a:solidFill>
                <a:effectLst/>
                <a:latin typeface="+mn-lt"/>
                <a:ea typeface="+mn-ea"/>
                <a:cs typeface="+mn-cs"/>
              </a:rPr>
              <a:t>How many motor vehicle bridges span the Parramatta River?  </a:t>
            </a:r>
            <a:r>
              <a:rPr lang="en-AU" sz="1200" i="1" kern="1200" dirty="0">
                <a:solidFill>
                  <a:schemeClr val="tx1"/>
                </a:solidFill>
                <a:effectLst/>
                <a:latin typeface="+mn-lt"/>
                <a:ea typeface="+mn-ea"/>
                <a:cs typeface="+mn-cs"/>
              </a:rPr>
              <a:t>11, plus 1 railway bridge and 4 pedestrian bridges.</a:t>
            </a:r>
            <a:endParaRPr lang="en-AU" sz="1200" kern="1200" dirty="0">
              <a:solidFill>
                <a:schemeClr val="tx1"/>
              </a:solidFill>
              <a:effectLst/>
              <a:latin typeface="+mn-lt"/>
              <a:ea typeface="+mn-ea"/>
              <a:cs typeface="+mn-cs"/>
            </a:endParaRPr>
          </a:p>
          <a:p>
            <a:pPr marL="228600" lvl="0" indent="-228600">
              <a:buFont typeface="+mj-lt"/>
              <a:buAutoNum type="arabicPeriod"/>
            </a:pPr>
            <a:r>
              <a:rPr lang="en-AU" sz="1200" kern="1200" dirty="0">
                <a:solidFill>
                  <a:schemeClr val="tx1"/>
                </a:solidFill>
                <a:effectLst/>
                <a:latin typeface="+mn-lt"/>
                <a:ea typeface="+mn-ea"/>
                <a:cs typeface="+mn-cs"/>
              </a:rPr>
              <a:t>In how many stages was the Lennox Bridge, as we know it today, constructed?  </a:t>
            </a:r>
            <a:r>
              <a:rPr lang="en-AU" sz="1200" i="1" kern="1200" dirty="0">
                <a:solidFill>
                  <a:schemeClr val="tx1"/>
                </a:solidFill>
                <a:effectLst/>
                <a:latin typeface="+mn-lt"/>
                <a:ea typeface="+mn-ea"/>
                <a:cs typeface="+mn-cs"/>
              </a:rPr>
              <a:t>Four - the bridge was initially built in two stages between 1836-39; first the western part, with the Old Gaol Bridge still in situ to enable crossings to continue during construction, then the eastern side was added.  In 1934-5 the bridge was reinforced and widened and in 2014 the two portals were completed to allow pedestrian and cycle access along the river. In between there were other modifications, none of which survive in the current structure.</a:t>
            </a:r>
            <a:endParaRPr lang="en-AU" sz="1200" kern="1200" dirty="0">
              <a:solidFill>
                <a:schemeClr val="tx1"/>
              </a:solidFill>
              <a:effectLst/>
              <a:latin typeface="+mn-lt"/>
              <a:ea typeface="+mn-ea"/>
              <a:cs typeface="+mn-cs"/>
            </a:endParaRPr>
          </a:p>
          <a:p>
            <a:pPr marL="228600" lvl="0" indent="-228600">
              <a:buFont typeface="+mj-lt"/>
              <a:buAutoNum type="arabicPeriod"/>
            </a:pPr>
            <a:r>
              <a:rPr lang="en-AU" sz="1200" kern="1200" dirty="0">
                <a:solidFill>
                  <a:schemeClr val="tx1"/>
                </a:solidFill>
                <a:effectLst/>
                <a:latin typeface="+mn-lt"/>
                <a:ea typeface="+mn-ea"/>
                <a:cs typeface="+mn-cs"/>
              </a:rPr>
              <a:t>What distance will Stage 1 of the new Parramatta Light Rail</a:t>
            </a:r>
            <a:r>
              <a:rPr lang="en-AU" sz="1200" i="1"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traverse? </a:t>
            </a:r>
            <a:r>
              <a:rPr lang="en-AU" sz="1200" i="1" kern="1200" dirty="0">
                <a:solidFill>
                  <a:schemeClr val="tx1"/>
                </a:solidFill>
                <a:effectLst/>
                <a:latin typeface="+mn-lt"/>
                <a:ea typeface="+mn-ea"/>
                <a:cs typeface="+mn-cs"/>
              </a:rPr>
              <a:t>C – 12 kilometres</a:t>
            </a:r>
            <a:endParaRPr lang="en-AU" sz="1200" kern="1200" dirty="0">
              <a:solidFill>
                <a:schemeClr val="tx1"/>
              </a:solidFill>
              <a:effectLst/>
              <a:latin typeface="+mn-lt"/>
              <a:ea typeface="+mn-ea"/>
              <a:cs typeface="+mn-cs"/>
            </a:endParaRPr>
          </a:p>
          <a:p>
            <a:pPr marL="685800" lvl="1" indent="-228600">
              <a:buFont typeface="+mj-lt"/>
              <a:buAutoNum type="alphaLcPeriod"/>
            </a:pPr>
            <a:r>
              <a:rPr lang="en-AU" sz="1200" kern="1200" dirty="0">
                <a:solidFill>
                  <a:schemeClr val="tx1"/>
                </a:solidFill>
                <a:effectLst/>
                <a:latin typeface="+mn-lt"/>
                <a:ea typeface="+mn-ea"/>
                <a:cs typeface="+mn-cs"/>
              </a:rPr>
              <a:t>6 km</a:t>
            </a:r>
          </a:p>
          <a:p>
            <a:pPr marL="685800" lvl="1" indent="-228600">
              <a:buFont typeface="+mj-lt"/>
              <a:buAutoNum type="alphaLcPeriod"/>
            </a:pPr>
            <a:r>
              <a:rPr lang="en-AU" sz="1200" kern="1200" dirty="0">
                <a:solidFill>
                  <a:schemeClr val="tx1"/>
                </a:solidFill>
                <a:effectLst/>
                <a:latin typeface="+mn-lt"/>
                <a:ea typeface="+mn-ea"/>
                <a:cs typeface="+mn-cs"/>
              </a:rPr>
              <a:t>9.5km</a:t>
            </a:r>
          </a:p>
          <a:p>
            <a:pPr marL="685800" lvl="1" indent="-228600">
              <a:buFont typeface="+mj-lt"/>
              <a:buAutoNum type="alphaLcPeriod"/>
            </a:pPr>
            <a:r>
              <a:rPr lang="en-AU" sz="1200" kern="1200" dirty="0">
                <a:solidFill>
                  <a:schemeClr val="tx1"/>
                </a:solidFill>
                <a:effectLst/>
                <a:latin typeface="+mn-lt"/>
                <a:ea typeface="+mn-ea"/>
                <a:cs typeface="+mn-cs"/>
              </a:rPr>
              <a:t>12 km</a:t>
            </a:r>
          </a:p>
          <a:p>
            <a:pPr marL="685800" lvl="1" indent="-228600">
              <a:buFont typeface="+mj-lt"/>
              <a:buAutoNum type="alphaLcPeriod"/>
            </a:pPr>
            <a:r>
              <a:rPr lang="en-AU" sz="1200" kern="1200" dirty="0">
                <a:solidFill>
                  <a:schemeClr val="tx1"/>
                </a:solidFill>
                <a:effectLst/>
                <a:latin typeface="+mn-lt"/>
                <a:ea typeface="+mn-ea"/>
                <a:cs typeface="+mn-cs"/>
              </a:rPr>
              <a:t>17 km</a:t>
            </a:r>
          </a:p>
        </p:txBody>
      </p:sp>
      <p:sp>
        <p:nvSpPr>
          <p:cNvPr id="4" name="Slide Number Placeholder 3"/>
          <p:cNvSpPr>
            <a:spLocks noGrp="1"/>
          </p:cNvSpPr>
          <p:nvPr>
            <p:ph type="sldNum" sz="quarter" idx="5"/>
          </p:nvPr>
        </p:nvSpPr>
        <p:spPr/>
        <p:txBody>
          <a:bodyPr/>
          <a:lstStyle/>
          <a:p>
            <a:fld id="{6FF799E7-E1E4-4F18-9ED2-58215F3E7690}" type="slidenum">
              <a:rPr lang="en-AU" smtClean="0"/>
              <a:t>12</a:t>
            </a:fld>
            <a:endParaRPr lang="en-AU"/>
          </a:p>
        </p:txBody>
      </p:sp>
    </p:spTree>
    <p:extLst>
      <p:ext uri="{BB962C8B-B14F-4D97-AF65-F5344CB8AC3E}">
        <p14:creationId xmlns:p14="http://schemas.microsoft.com/office/powerpoint/2010/main" val="536005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FF799E7-E1E4-4F18-9ED2-58215F3E7690}" type="slidenum">
              <a:rPr lang="en-AU" smtClean="0"/>
              <a:t>2</a:t>
            </a:fld>
            <a:endParaRPr lang="en-AU"/>
          </a:p>
        </p:txBody>
      </p:sp>
    </p:spTree>
    <p:extLst>
      <p:ext uri="{BB962C8B-B14F-4D97-AF65-F5344CB8AC3E}">
        <p14:creationId xmlns:p14="http://schemas.microsoft.com/office/powerpoint/2010/main" val="2754722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FF799E7-E1E4-4F18-9ED2-58215F3E7690}" type="slidenum">
              <a:rPr lang="en-AU" smtClean="0"/>
              <a:t>3</a:t>
            </a:fld>
            <a:endParaRPr lang="en-AU"/>
          </a:p>
        </p:txBody>
      </p:sp>
    </p:spTree>
    <p:extLst>
      <p:ext uri="{BB962C8B-B14F-4D97-AF65-F5344CB8AC3E}">
        <p14:creationId xmlns:p14="http://schemas.microsoft.com/office/powerpoint/2010/main" val="2576627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FF799E7-E1E4-4F18-9ED2-58215F3E7690}" type="slidenum">
              <a:rPr lang="en-AU" smtClean="0"/>
              <a:t>4</a:t>
            </a:fld>
            <a:endParaRPr lang="en-AU"/>
          </a:p>
        </p:txBody>
      </p:sp>
    </p:spTree>
    <p:extLst>
      <p:ext uri="{BB962C8B-B14F-4D97-AF65-F5344CB8AC3E}">
        <p14:creationId xmlns:p14="http://schemas.microsoft.com/office/powerpoint/2010/main" val="3551494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FF799E7-E1E4-4F18-9ED2-58215F3E7690}" type="slidenum">
              <a:rPr lang="en-AU" smtClean="0"/>
              <a:t>5</a:t>
            </a:fld>
            <a:endParaRPr lang="en-AU"/>
          </a:p>
        </p:txBody>
      </p:sp>
    </p:spTree>
    <p:extLst>
      <p:ext uri="{BB962C8B-B14F-4D97-AF65-F5344CB8AC3E}">
        <p14:creationId xmlns:p14="http://schemas.microsoft.com/office/powerpoint/2010/main" val="2036395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FF799E7-E1E4-4F18-9ED2-58215F3E7690}" type="slidenum">
              <a:rPr lang="en-AU" smtClean="0"/>
              <a:t>6</a:t>
            </a:fld>
            <a:endParaRPr lang="en-AU"/>
          </a:p>
        </p:txBody>
      </p:sp>
    </p:spTree>
    <p:extLst>
      <p:ext uri="{BB962C8B-B14F-4D97-AF65-F5344CB8AC3E}">
        <p14:creationId xmlns:p14="http://schemas.microsoft.com/office/powerpoint/2010/main" val="772988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FF799E7-E1E4-4F18-9ED2-58215F3E7690}" type="slidenum">
              <a:rPr lang="en-AU" smtClean="0"/>
              <a:t>7</a:t>
            </a:fld>
            <a:endParaRPr lang="en-AU"/>
          </a:p>
        </p:txBody>
      </p:sp>
    </p:spTree>
    <p:extLst>
      <p:ext uri="{BB962C8B-B14F-4D97-AF65-F5344CB8AC3E}">
        <p14:creationId xmlns:p14="http://schemas.microsoft.com/office/powerpoint/2010/main" val="3084872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FF799E7-E1E4-4F18-9ED2-58215F3E7690}" type="slidenum">
              <a:rPr lang="en-AU" smtClean="0"/>
              <a:t>8</a:t>
            </a:fld>
            <a:endParaRPr lang="en-AU"/>
          </a:p>
        </p:txBody>
      </p:sp>
    </p:spTree>
    <p:extLst>
      <p:ext uri="{BB962C8B-B14F-4D97-AF65-F5344CB8AC3E}">
        <p14:creationId xmlns:p14="http://schemas.microsoft.com/office/powerpoint/2010/main" val="2503416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FF799E7-E1E4-4F18-9ED2-58215F3E7690}" type="slidenum">
              <a:rPr lang="en-AU" smtClean="0"/>
              <a:t>9</a:t>
            </a:fld>
            <a:endParaRPr lang="en-AU"/>
          </a:p>
        </p:txBody>
      </p:sp>
    </p:spTree>
    <p:extLst>
      <p:ext uri="{BB962C8B-B14F-4D97-AF65-F5344CB8AC3E}">
        <p14:creationId xmlns:p14="http://schemas.microsoft.com/office/powerpoint/2010/main" val="9195636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3/4/2021</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3/4/2021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3/4/2021</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EAB2B7-655D-49AB-B54A-121DB53B5FD9}"/>
              </a:ext>
            </a:extLst>
          </p:cNvPr>
          <p:cNvSpPr>
            <a:spLocks noGrp="1"/>
          </p:cNvSpPr>
          <p:nvPr>
            <p:ph type="ctrTitle"/>
          </p:nvPr>
        </p:nvSpPr>
        <p:spPr>
          <a:xfrm>
            <a:off x="2472612" y="1964267"/>
            <a:ext cx="8687513" cy="2421464"/>
          </a:xfrm>
        </p:spPr>
        <p:txBody>
          <a:bodyPr>
            <a:normAutofit/>
          </a:bodyPr>
          <a:lstStyle/>
          <a:p>
            <a:r>
              <a:rPr lang="en-AU" sz="7200" b="1" dirty="0">
                <a:solidFill>
                  <a:srgbClr val="FFFF00"/>
                </a:solidFill>
              </a:rPr>
              <a:t>Staying connected</a:t>
            </a:r>
          </a:p>
        </p:txBody>
      </p:sp>
      <p:sp>
        <p:nvSpPr>
          <p:cNvPr id="6" name="Subtitle 5">
            <a:extLst>
              <a:ext uri="{FF2B5EF4-FFF2-40B4-BE49-F238E27FC236}">
                <a16:creationId xmlns:a16="http://schemas.microsoft.com/office/drawing/2014/main" id="{66928585-8A2A-4D0C-B323-C4789EA9E4FB}"/>
              </a:ext>
            </a:extLst>
          </p:cNvPr>
          <p:cNvSpPr>
            <a:spLocks noGrp="1"/>
          </p:cNvSpPr>
          <p:nvPr>
            <p:ph type="subTitle" idx="1"/>
          </p:nvPr>
        </p:nvSpPr>
        <p:spPr/>
        <p:txBody>
          <a:bodyPr>
            <a:normAutofit/>
          </a:bodyPr>
          <a:lstStyle/>
          <a:p>
            <a:r>
              <a:rPr lang="en-AU" sz="3200" dirty="0">
                <a:solidFill>
                  <a:srgbClr val="FFFF00"/>
                </a:solidFill>
              </a:rPr>
              <a:t>Parramatta</a:t>
            </a:r>
          </a:p>
        </p:txBody>
      </p:sp>
    </p:spTree>
    <p:extLst>
      <p:ext uri="{BB962C8B-B14F-4D97-AF65-F5344CB8AC3E}">
        <p14:creationId xmlns:p14="http://schemas.microsoft.com/office/powerpoint/2010/main" val="38832301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192858" y="14834"/>
            <a:ext cx="6400889" cy="1456267"/>
          </a:xfrm>
        </p:spPr>
        <p:txBody>
          <a:bodyPr vert="horz" lIns="91440" tIns="45720" rIns="91440" bIns="45720" rtlCol="0" anchor="ctr">
            <a:normAutofit fontScale="90000"/>
          </a:bodyPr>
          <a:lstStyle/>
          <a:p>
            <a:r>
              <a:rPr lang="en-US" sz="6000" dirty="0">
                <a:solidFill>
                  <a:srgbClr val="FFFF00"/>
                </a:solidFill>
              </a:rPr>
              <a:t>Staying connected</a:t>
            </a:r>
            <a:endParaRPr lang="en-US" sz="3600" dirty="0"/>
          </a:p>
        </p:txBody>
      </p:sp>
      <p:pic>
        <p:nvPicPr>
          <p:cNvPr id="15" name="Picture Placeholder 14">
            <a:extLst>
              <a:ext uri="{FF2B5EF4-FFF2-40B4-BE49-F238E27FC236}">
                <a16:creationId xmlns:a16="http://schemas.microsoft.com/office/drawing/2014/main" id="{0A966700-A75B-4E2A-9802-CE75D1C5880F}"/>
              </a:ext>
            </a:extLst>
          </p:cNvPr>
          <p:cNvPicPr>
            <a:picLocks noGrp="1" noChangeAspect="1"/>
          </p:cNvPicPr>
          <p:nvPr>
            <p:ph type="pic" idx="1"/>
          </p:nvPr>
        </p:nvPicPr>
        <p:blipFill rotWithShape="1">
          <a:blip r:embed="rId3"/>
          <a:srcRect l="889" r="7337"/>
          <a:stretch/>
        </p:blipFill>
        <p:spPr>
          <a:xfrm>
            <a:off x="5529257" y="1476537"/>
            <a:ext cx="6385905" cy="4638915"/>
          </a:xfrm>
          <a:prstGeom prst="rect">
            <a:avLst/>
          </a:prstGeom>
          <a:ln>
            <a:noFill/>
          </a:ln>
          <a:effectLst>
            <a:softEdge rad="112500"/>
          </a:effectLst>
        </p:spPr>
      </p:pic>
      <p:sp>
        <p:nvSpPr>
          <p:cNvPr id="13" name="Text Placeholder 12">
            <a:extLst>
              <a:ext uri="{FF2B5EF4-FFF2-40B4-BE49-F238E27FC236}">
                <a16:creationId xmlns:a16="http://schemas.microsoft.com/office/drawing/2014/main" id="{705C6C1F-F003-43F9-97AF-FECDDA7459D5}"/>
              </a:ext>
            </a:extLst>
          </p:cNvPr>
          <p:cNvSpPr>
            <a:spLocks noGrp="1"/>
          </p:cNvSpPr>
          <p:nvPr>
            <p:ph type="body" sz="half" idx="2"/>
          </p:nvPr>
        </p:nvSpPr>
        <p:spPr>
          <a:xfrm>
            <a:off x="276838" y="2024734"/>
            <a:ext cx="5238138" cy="3542522"/>
          </a:xfrm>
        </p:spPr>
        <p:txBody>
          <a:bodyPr vert="horz" lIns="91440" tIns="45720" rIns="91440" bIns="45720" rtlCol="0" anchor="ctr">
            <a:noAutofit/>
          </a:bodyPr>
          <a:lstStyle/>
          <a:p>
            <a:r>
              <a:rPr lang="en-US" sz="4400" dirty="0">
                <a:solidFill>
                  <a:srgbClr val="FFFF00"/>
                </a:solidFill>
              </a:rPr>
              <a:t>Q9 </a:t>
            </a:r>
          </a:p>
          <a:p>
            <a:pPr lvl="0">
              <a:lnSpc>
                <a:spcPct val="107000"/>
              </a:lnSpc>
            </a:pPr>
            <a:r>
              <a:rPr lang="en-AU" sz="4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In how many stages was the Lennox Bridge, as we know it today, constructed? </a:t>
            </a:r>
          </a:p>
        </p:txBody>
      </p:sp>
    </p:spTree>
    <p:extLst>
      <p:ext uri="{BB962C8B-B14F-4D97-AF65-F5344CB8AC3E}">
        <p14:creationId xmlns:p14="http://schemas.microsoft.com/office/powerpoint/2010/main" val="2536859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75501" y="123038"/>
            <a:ext cx="6392411" cy="1456267"/>
          </a:xfrm>
        </p:spPr>
        <p:txBody>
          <a:bodyPr vert="horz" lIns="91440" tIns="45720" rIns="91440" bIns="45720" rtlCol="0" anchor="ctr">
            <a:normAutofit fontScale="90000"/>
          </a:bodyPr>
          <a:lstStyle/>
          <a:p>
            <a:r>
              <a:rPr lang="en-US" sz="6000" dirty="0">
                <a:solidFill>
                  <a:srgbClr val="FFFF00"/>
                </a:solidFill>
              </a:rPr>
              <a:t>Staying connected</a:t>
            </a:r>
            <a:endParaRPr lang="en-US" sz="3600" dirty="0"/>
          </a:p>
        </p:txBody>
      </p:sp>
      <p:pic>
        <p:nvPicPr>
          <p:cNvPr id="15" name="Picture Placeholder 14">
            <a:extLst>
              <a:ext uri="{FF2B5EF4-FFF2-40B4-BE49-F238E27FC236}">
                <a16:creationId xmlns:a16="http://schemas.microsoft.com/office/drawing/2014/main" id="{0A966700-A75B-4E2A-9802-CE75D1C5880F}"/>
              </a:ext>
            </a:extLst>
          </p:cNvPr>
          <p:cNvPicPr>
            <a:picLocks noGrp="1" noChangeAspect="1"/>
          </p:cNvPicPr>
          <p:nvPr>
            <p:ph type="pic" idx="1"/>
          </p:nvPr>
        </p:nvPicPr>
        <p:blipFill>
          <a:blip r:embed="rId3"/>
          <a:srcRect l="17580" r="17580"/>
          <a:stretch/>
        </p:blipFill>
        <p:spPr>
          <a:xfrm>
            <a:off x="6217861" y="1254493"/>
            <a:ext cx="5447070" cy="4725041"/>
          </a:xfrm>
          <a:prstGeom prst="rect">
            <a:avLst/>
          </a:prstGeom>
          <a:ln>
            <a:noFill/>
          </a:ln>
          <a:effectLst>
            <a:softEdge rad="112500"/>
          </a:effectLst>
        </p:spPr>
      </p:pic>
      <p:sp>
        <p:nvSpPr>
          <p:cNvPr id="13" name="Text Placeholder 12">
            <a:extLst>
              <a:ext uri="{FF2B5EF4-FFF2-40B4-BE49-F238E27FC236}">
                <a16:creationId xmlns:a16="http://schemas.microsoft.com/office/drawing/2014/main" id="{705C6C1F-F003-43F9-97AF-FECDDA7459D5}"/>
              </a:ext>
            </a:extLst>
          </p:cNvPr>
          <p:cNvSpPr>
            <a:spLocks noGrp="1"/>
          </p:cNvSpPr>
          <p:nvPr>
            <p:ph type="body" sz="half" idx="2"/>
          </p:nvPr>
        </p:nvSpPr>
        <p:spPr>
          <a:xfrm>
            <a:off x="458428" y="2024734"/>
            <a:ext cx="5515712" cy="3542522"/>
          </a:xfrm>
        </p:spPr>
        <p:txBody>
          <a:bodyPr vert="horz" lIns="91440" tIns="45720" rIns="91440" bIns="45720" rtlCol="0" anchor="ctr">
            <a:noAutofit/>
          </a:bodyPr>
          <a:lstStyle/>
          <a:p>
            <a:r>
              <a:rPr lang="en-US" sz="4400" dirty="0">
                <a:solidFill>
                  <a:srgbClr val="FFFF00"/>
                </a:solidFill>
              </a:rPr>
              <a:t>Q10  </a:t>
            </a:r>
          </a:p>
          <a:p>
            <a:pPr lvl="0">
              <a:lnSpc>
                <a:spcPct val="107000"/>
              </a:lnSpc>
            </a:pPr>
            <a:r>
              <a:rPr lang="en-AU"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What distance will Stage 1 of the new Parramatta Light Rail</a:t>
            </a:r>
            <a:r>
              <a:rPr lang="en-AU" sz="3200"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t>
            </a:r>
            <a:r>
              <a:rPr lang="en-AU"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traverse? </a:t>
            </a:r>
          </a:p>
          <a:p>
            <a:pPr marL="742950" lvl="1" indent="-285750">
              <a:lnSpc>
                <a:spcPct val="107000"/>
              </a:lnSpc>
              <a:buClr>
                <a:srgbClr val="FFFF00"/>
              </a:buClr>
              <a:buFont typeface="+mj-lt"/>
              <a:buAutoNum type="alphaLcPeriod"/>
            </a:pPr>
            <a:r>
              <a:rPr lang="en-AU"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6 km</a:t>
            </a:r>
          </a:p>
          <a:p>
            <a:pPr marL="742950" lvl="1" indent="-285750">
              <a:lnSpc>
                <a:spcPct val="107000"/>
              </a:lnSpc>
              <a:buClr>
                <a:srgbClr val="FFFF00"/>
              </a:buClr>
              <a:buFont typeface="+mj-lt"/>
              <a:buAutoNum type="alphaLcPeriod"/>
            </a:pPr>
            <a:r>
              <a:rPr lang="en-AU"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9.5km</a:t>
            </a:r>
          </a:p>
          <a:p>
            <a:pPr marL="742950" lvl="1" indent="-285750">
              <a:lnSpc>
                <a:spcPct val="107000"/>
              </a:lnSpc>
              <a:buClr>
                <a:srgbClr val="FFFF00"/>
              </a:buClr>
              <a:buFont typeface="+mj-lt"/>
              <a:buAutoNum type="alphaLcPeriod"/>
            </a:pPr>
            <a:r>
              <a:rPr lang="en-AU"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12 km</a:t>
            </a:r>
          </a:p>
          <a:p>
            <a:pPr marL="742950" lvl="1" indent="-285750">
              <a:lnSpc>
                <a:spcPct val="107000"/>
              </a:lnSpc>
              <a:spcAft>
                <a:spcPts val="800"/>
              </a:spcAft>
              <a:buClr>
                <a:srgbClr val="FFFF00"/>
              </a:buClr>
              <a:buFont typeface="+mj-lt"/>
              <a:buAutoNum type="alphaLcPeriod"/>
            </a:pPr>
            <a:r>
              <a:rPr lang="en-AU"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17 km</a:t>
            </a:r>
          </a:p>
        </p:txBody>
      </p:sp>
    </p:spTree>
    <p:extLst>
      <p:ext uri="{BB962C8B-B14F-4D97-AF65-F5344CB8AC3E}">
        <p14:creationId xmlns:p14="http://schemas.microsoft.com/office/powerpoint/2010/main" val="4145110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685801" y="21078"/>
            <a:ext cx="10131425" cy="1456267"/>
          </a:xfrm>
        </p:spPr>
        <p:txBody>
          <a:bodyPr vert="horz" lIns="91440" tIns="45720" rIns="91440" bIns="45720" rtlCol="0" anchor="ctr">
            <a:normAutofit/>
          </a:bodyPr>
          <a:lstStyle/>
          <a:p>
            <a:pPr>
              <a:lnSpc>
                <a:spcPct val="90000"/>
              </a:lnSpc>
            </a:pPr>
            <a:r>
              <a:rPr lang="en-US" sz="5400" b="1" dirty="0">
                <a:solidFill>
                  <a:srgbClr val="FFFF00"/>
                </a:solidFill>
              </a:rPr>
              <a:t>Staying connected </a:t>
            </a:r>
            <a:r>
              <a:rPr lang="en-US" sz="5400" b="1" dirty="0">
                <a:solidFill>
                  <a:srgbClr val="FFFF00"/>
                </a:solidFill>
                <a:latin typeface="+mn-lt"/>
              </a:rPr>
              <a:t>- </a:t>
            </a:r>
            <a:r>
              <a:rPr lang="en-US" sz="5400" dirty="0">
                <a:solidFill>
                  <a:srgbClr val="FFFF00"/>
                </a:solidFill>
                <a:latin typeface="+mn-lt"/>
              </a:rPr>
              <a:t>answers</a:t>
            </a:r>
            <a:r>
              <a:rPr lang="en-US" sz="3300" dirty="0"/>
              <a:t/>
            </a:r>
            <a:br>
              <a:rPr lang="en-US" sz="3300" dirty="0"/>
            </a:br>
            <a:endParaRPr lang="en-US" sz="3300" dirty="0"/>
          </a:p>
        </p:txBody>
      </p:sp>
      <p:sp>
        <p:nvSpPr>
          <p:cNvPr id="16" name="Content Placeholder 15">
            <a:extLst>
              <a:ext uri="{FF2B5EF4-FFF2-40B4-BE49-F238E27FC236}">
                <a16:creationId xmlns:a16="http://schemas.microsoft.com/office/drawing/2014/main" id="{65F59BF5-37E3-486C-A56E-48973B02795B}"/>
              </a:ext>
            </a:extLst>
          </p:cNvPr>
          <p:cNvSpPr>
            <a:spLocks noGrp="1"/>
          </p:cNvSpPr>
          <p:nvPr>
            <p:ph sz="half" idx="1"/>
          </p:nvPr>
        </p:nvSpPr>
        <p:spPr>
          <a:xfrm>
            <a:off x="471057" y="1205948"/>
            <a:ext cx="11374198" cy="5421137"/>
          </a:xfrm>
        </p:spPr>
        <p:txBody>
          <a:bodyPr numCol="2">
            <a:noAutofit/>
          </a:bodyPr>
          <a:lstStyle/>
          <a:p>
            <a:pPr marL="342900" indent="-342900">
              <a:buClr>
                <a:srgbClr val="FFFF00"/>
              </a:buClr>
              <a:buFont typeface="+mj-lt"/>
              <a:buAutoNum type="arabicPeriod"/>
            </a:pPr>
            <a:r>
              <a:rPr lang="en-AU" sz="2000" dirty="0">
                <a:solidFill>
                  <a:srgbClr val="FFFF00"/>
                </a:solidFill>
              </a:rPr>
              <a:t>The Parramatta River.  It was the easiest route, used by both Aboriginal people and the colonists, before Parramatta Road was opened in 1811.</a:t>
            </a:r>
          </a:p>
          <a:p>
            <a:pPr marL="342900" indent="-342900">
              <a:buClr>
                <a:srgbClr val="FFFF00"/>
              </a:buClr>
              <a:buFont typeface="+mj-lt"/>
              <a:buAutoNum type="arabicPeriod"/>
            </a:pPr>
            <a:r>
              <a:rPr lang="en-AU" sz="2000" dirty="0">
                <a:solidFill>
                  <a:srgbClr val="FFFF00"/>
                </a:solidFill>
              </a:rPr>
              <a:t>In 1860, the railway having first reached as far as Parramatta Junction, which was located near Granville, in 1855.</a:t>
            </a:r>
          </a:p>
          <a:p>
            <a:pPr marL="342900" indent="-342900">
              <a:buClr>
                <a:srgbClr val="FFFF00"/>
              </a:buClr>
              <a:buFont typeface="+mj-lt"/>
              <a:buAutoNum type="arabicPeriod"/>
            </a:pPr>
            <a:r>
              <a:rPr lang="en-AU" sz="2000" dirty="0">
                <a:solidFill>
                  <a:srgbClr val="FFFF00"/>
                </a:solidFill>
              </a:rPr>
              <a:t>Western Sydney University </a:t>
            </a:r>
          </a:p>
          <a:p>
            <a:pPr marL="342900" indent="-342900">
              <a:buClr>
                <a:srgbClr val="FFFF00"/>
              </a:buClr>
              <a:buFont typeface="+mj-lt"/>
              <a:buAutoNum type="arabicPeriod"/>
            </a:pPr>
            <a:r>
              <a:rPr lang="en-AU" sz="2000" dirty="0">
                <a:solidFill>
                  <a:srgbClr val="FFFF00"/>
                </a:solidFill>
              </a:rPr>
              <a:t>A – 1971-1993.  The M4 was built in two sections; the original section, designated the M4 Western Motorway, between 1971-93 and the new eastern tunnel extension, known as the M4 East, between 2015-2019</a:t>
            </a:r>
          </a:p>
          <a:p>
            <a:pPr marL="342900" indent="-342900">
              <a:buClr>
                <a:srgbClr val="FFFF00"/>
              </a:buClr>
              <a:buFont typeface="+mj-lt"/>
              <a:buAutoNum type="arabicPeriod"/>
            </a:pPr>
            <a:r>
              <a:rPr lang="en-AU" sz="2000" dirty="0">
                <a:solidFill>
                  <a:srgbClr val="FFFF00"/>
                </a:solidFill>
              </a:rPr>
              <a:t> 900 </a:t>
            </a:r>
          </a:p>
          <a:p>
            <a:pPr marL="342900" indent="-342900">
              <a:buClr>
                <a:srgbClr val="FFFF00"/>
              </a:buClr>
              <a:buFont typeface="+mj-lt"/>
              <a:buAutoNum type="arabicPeriod"/>
            </a:pPr>
            <a:r>
              <a:rPr lang="en-AU" sz="2000" dirty="0">
                <a:solidFill>
                  <a:srgbClr val="FFFF00"/>
                </a:solidFill>
              </a:rPr>
              <a:t>An Aboriginal bark canoe, used along the Parramatta River for fishing and transport.</a:t>
            </a:r>
          </a:p>
          <a:p>
            <a:pPr marL="342900" indent="-342900">
              <a:buClr>
                <a:srgbClr val="FFFF00"/>
              </a:buClr>
              <a:buFont typeface="+mj-lt"/>
              <a:buAutoNum type="arabicPeriod"/>
            </a:pPr>
            <a:r>
              <a:rPr lang="en-AU" sz="2000" dirty="0">
                <a:solidFill>
                  <a:srgbClr val="FFFF00"/>
                </a:solidFill>
              </a:rPr>
              <a:t>B - Westmead and The Bays, with an extension to stations at Pyrmont and the CBD still being planned.</a:t>
            </a:r>
          </a:p>
          <a:p>
            <a:pPr marL="342900" indent="-342900">
              <a:buClr>
                <a:srgbClr val="FFFF00"/>
              </a:buClr>
              <a:buFont typeface="+mj-lt"/>
              <a:buAutoNum type="arabicPeriod"/>
            </a:pPr>
            <a:r>
              <a:rPr lang="en-AU" sz="2000" dirty="0">
                <a:solidFill>
                  <a:srgbClr val="FFFF00"/>
                </a:solidFill>
              </a:rPr>
              <a:t>11, plus 1 railway bridge and 4 pedestrian bridges.</a:t>
            </a:r>
          </a:p>
          <a:p>
            <a:pPr marL="342900" indent="-342900">
              <a:buClr>
                <a:srgbClr val="FFFF00"/>
              </a:buClr>
              <a:buFont typeface="+mj-lt"/>
              <a:buAutoNum type="arabicPeriod"/>
            </a:pPr>
            <a:r>
              <a:rPr lang="en-AU" sz="2000" dirty="0">
                <a:solidFill>
                  <a:srgbClr val="FFFF00"/>
                </a:solidFill>
              </a:rPr>
              <a:t>Four - the bridge was initially built in two stages between 1836-39; first the western part, with the Old Gaol Bridge still in situ to enable crossings to continue during construction, then the eastern side was added.  In 1934-5 the bridge was reinforced and widened and in 2014 the two portals were completed to allow pedestrian and cycle access along the river. In between there were other modifications, none of which survive in the current structure.</a:t>
            </a:r>
          </a:p>
          <a:p>
            <a:pPr marL="342900" indent="-342900">
              <a:buClr>
                <a:srgbClr val="FFFF00"/>
              </a:buClr>
              <a:buFont typeface="+mj-lt"/>
              <a:buAutoNum type="arabicPeriod"/>
            </a:pPr>
            <a:r>
              <a:rPr lang="en-AU" sz="2000" dirty="0">
                <a:solidFill>
                  <a:srgbClr val="FFFF00"/>
                </a:solidFill>
              </a:rPr>
              <a:t>C – 12 kilometres</a:t>
            </a:r>
          </a:p>
        </p:txBody>
      </p:sp>
    </p:spTree>
    <p:extLst>
      <p:ext uri="{BB962C8B-B14F-4D97-AF65-F5344CB8AC3E}">
        <p14:creationId xmlns:p14="http://schemas.microsoft.com/office/powerpoint/2010/main" val="241062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BE505C1-ED4A-457A-B0C1-F16A419EBDC0}"/>
              </a:ext>
            </a:extLst>
          </p:cNvPr>
          <p:cNvSpPr>
            <a:spLocks noGrp="1"/>
          </p:cNvSpPr>
          <p:nvPr>
            <p:ph type="title"/>
          </p:nvPr>
        </p:nvSpPr>
        <p:spPr>
          <a:xfrm>
            <a:off x="606289" y="-448612"/>
            <a:ext cx="5219699" cy="1586204"/>
          </a:xfrm>
        </p:spPr>
        <p:txBody>
          <a:bodyPr vert="horz" lIns="91440" tIns="45720" rIns="91440" bIns="45720" rtlCol="0" anchor="ctr">
            <a:normAutofit/>
          </a:bodyPr>
          <a:lstStyle/>
          <a:p>
            <a:r>
              <a:rPr lang="en-US" sz="5400" dirty="0">
                <a:solidFill>
                  <a:srgbClr val="FFFF00"/>
                </a:solidFill>
              </a:rPr>
              <a:t>WH0 AM I?</a:t>
            </a:r>
          </a:p>
        </p:txBody>
      </p:sp>
      <p:sp>
        <p:nvSpPr>
          <p:cNvPr id="11" name="Text Placeholder 10">
            <a:extLst>
              <a:ext uri="{FF2B5EF4-FFF2-40B4-BE49-F238E27FC236}">
                <a16:creationId xmlns:a16="http://schemas.microsoft.com/office/drawing/2014/main" id="{F6465548-0B6B-47A4-853F-987DB6BFBF31}"/>
              </a:ext>
            </a:extLst>
          </p:cNvPr>
          <p:cNvSpPr>
            <a:spLocks noGrp="1"/>
          </p:cNvSpPr>
          <p:nvPr>
            <p:ph type="body" sz="half" idx="2"/>
          </p:nvPr>
        </p:nvSpPr>
        <p:spPr>
          <a:xfrm>
            <a:off x="354563" y="738823"/>
            <a:ext cx="7344949" cy="5844484"/>
          </a:xfrm>
        </p:spPr>
        <p:txBody>
          <a:bodyPr vert="horz" lIns="91440" tIns="45720" rIns="91440" bIns="45720" rtlCol="0" anchor="ctr">
            <a:noAutofit/>
          </a:bodyPr>
          <a:lstStyle/>
          <a:p>
            <a:pPr marL="342900" indent="-342900">
              <a:buClr>
                <a:srgbClr val="FFFF00"/>
              </a:buClr>
              <a:buFont typeface="+mj-lt"/>
              <a:buAutoNum type="arabicPeriod"/>
            </a:pPr>
            <a:r>
              <a:rPr lang="en-AU" sz="1800" dirty="0">
                <a:solidFill>
                  <a:srgbClr val="FFFF00"/>
                </a:solidFill>
              </a:rPr>
              <a:t>I was born in County Cork, Ireland</a:t>
            </a:r>
          </a:p>
          <a:p>
            <a:pPr marL="342900" lvl="0" indent="-342900">
              <a:buClr>
                <a:srgbClr val="FFFF00"/>
              </a:buClr>
              <a:buFont typeface="+mj-lt"/>
              <a:buAutoNum type="arabicPeriod"/>
            </a:pPr>
            <a:r>
              <a:rPr lang="en-AU" sz="1800" dirty="0">
                <a:solidFill>
                  <a:srgbClr val="FFFF00"/>
                </a:solidFill>
              </a:rPr>
              <a:t>My father worked as a groom at Old Government House Parramatta, from where I walked  20km to Sydney to attend school</a:t>
            </a:r>
          </a:p>
          <a:p>
            <a:pPr marL="342900" lvl="0" indent="-342900">
              <a:buClr>
                <a:srgbClr val="FFFF00"/>
              </a:buClr>
              <a:buFont typeface="+mj-lt"/>
              <a:buAutoNum type="arabicPeriod"/>
            </a:pPr>
            <a:r>
              <a:rPr lang="en-AU" sz="1800" dirty="0">
                <a:solidFill>
                  <a:srgbClr val="FFFF00"/>
                </a:solidFill>
              </a:rPr>
              <a:t>I became a journalist, writing for the Australian newspaper, and eventually became it’s editor</a:t>
            </a:r>
          </a:p>
          <a:p>
            <a:pPr marL="342900" lvl="0" indent="-342900">
              <a:buClr>
                <a:srgbClr val="FFFF00"/>
              </a:buClr>
              <a:buFont typeface="+mj-lt"/>
              <a:buAutoNum type="arabicPeriod"/>
            </a:pPr>
            <a:r>
              <a:rPr lang="en-AU" sz="1800" dirty="0">
                <a:solidFill>
                  <a:srgbClr val="FFFF00"/>
                </a:solidFill>
              </a:rPr>
              <a:t>I took up the law, but as a result of my humble beginnings was not accepted as belonging to the establishment</a:t>
            </a:r>
          </a:p>
          <a:p>
            <a:pPr marL="342900" lvl="0" indent="-342900">
              <a:buClr>
                <a:srgbClr val="FFFF00"/>
              </a:buClr>
              <a:buFont typeface="+mj-lt"/>
              <a:buAutoNum type="arabicPeriod"/>
            </a:pPr>
            <a:r>
              <a:rPr lang="en-AU" sz="1800" dirty="0">
                <a:solidFill>
                  <a:srgbClr val="FFFF00"/>
                </a:solidFill>
              </a:rPr>
              <a:t>I acted as defence for Frank Gardiner’s bushranging gang in a highly publicised trial</a:t>
            </a:r>
          </a:p>
          <a:p>
            <a:pPr marL="342900" lvl="0" indent="-342900">
              <a:buClr>
                <a:srgbClr val="FFFF00"/>
              </a:buClr>
              <a:buFont typeface="+mj-lt"/>
              <a:buAutoNum type="arabicPeriod"/>
            </a:pPr>
            <a:r>
              <a:rPr lang="en-AU" sz="1800" dirty="0">
                <a:solidFill>
                  <a:srgbClr val="FFFF00"/>
                </a:solidFill>
              </a:rPr>
              <a:t>I was a member of a committee which persuaded the British government to allow the colony to write it’s own constitution</a:t>
            </a:r>
          </a:p>
          <a:p>
            <a:pPr marL="342900" lvl="0" indent="-342900">
              <a:buClr>
                <a:srgbClr val="FFFF00"/>
              </a:buClr>
              <a:buFont typeface="+mj-lt"/>
              <a:buAutoNum type="arabicPeriod"/>
            </a:pPr>
            <a:r>
              <a:rPr lang="en-AU" sz="1800" dirty="0">
                <a:solidFill>
                  <a:srgbClr val="FFFF00"/>
                </a:solidFill>
              </a:rPr>
              <a:t>I was admitted to the bar and made Queens Counsel in 1857</a:t>
            </a:r>
          </a:p>
          <a:p>
            <a:pPr marL="342900" lvl="0" indent="-342900">
              <a:buClr>
                <a:srgbClr val="FFFF00"/>
              </a:buClr>
              <a:buFont typeface="+mj-lt"/>
              <a:buAutoNum type="arabicPeriod"/>
            </a:pPr>
            <a:r>
              <a:rPr lang="en-AU" sz="1800" dirty="0">
                <a:solidFill>
                  <a:srgbClr val="FFFF00"/>
                </a:solidFill>
              </a:rPr>
              <a:t>I served as Attorney General in the New South Wales government and twice briefly achieved my dream of becoming Premier of my colony</a:t>
            </a:r>
          </a:p>
          <a:p>
            <a:pPr marL="342900" lvl="0" indent="-342900">
              <a:buClr>
                <a:srgbClr val="FFFF00"/>
              </a:buClr>
              <a:buFont typeface="+mj-lt"/>
              <a:buAutoNum type="arabicPeriod"/>
            </a:pPr>
            <a:r>
              <a:rPr lang="en-AU" sz="1800" dirty="0">
                <a:solidFill>
                  <a:srgbClr val="FFFF00"/>
                </a:solidFill>
              </a:rPr>
              <a:t>From 1873-1886 I held the post of Chief Justice of New South Wales</a:t>
            </a:r>
          </a:p>
          <a:p>
            <a:pPr marL="342900" lvl="0" indent="-342900">
              <a:buClr>
                <a:srgbClr val="FFFF00"/>
              </a:buClr>
              <a:buFont typeface="+mj-lt"/>
              <a:buAutoNum type="arabicPeriod"/>
            </a:pPr>
            <a:r>
              <a:rPr lang="en-AU" sz="1800" dirty="0">
                <a:solidFill>
                  <a:srgbClr val="FFFF00"/>
                </a:solidFill>
              </a:rPr>
              <a:t>Twin statues of </a:t>
            </a:r>
            <a:r>
              <a:rPr lang="en-AU" sz="1800">
                <a:solidFill>
                  <a:srgbClr val="FFFF00"/>
                </a:solidFill>
              </a:rPr>
              <a:t>me connect Smith </a:t>
            </a:r>
            <a:r>
              <a:rPr lang="en-AU" sz="1800" dirty="0">
                <a:solidFill>
                  <a:srgbClr val="FFFF00"/>
                </a:solidFill>
              </a:rPr>
              <a:t>Street, Parramatta and Martin Place, Sydney</a:t>
            </a:r>
          </a:p>
        </p:txBody>
      </p:sp>
      <p:pic>
        <p:nvPicPr>
          <p:cNvPr id="13" name="Content Placeholder 12">
            <a:extLst>
              <a:ext uri="{FF2B5EF4-FFF2-40B4-BE49-F238E27FC236}">
                <a16:creationId xmlns:a16="http://schemas.microsoft.com/office/drawing/2014/main" id="{DF305E11-15DE-4244-94F9-FD9B4A83E3BA}"/>
              </a:ext>
            </a:extLst>
          </p:cNvPr>
          <p:cNvPicPr>
            <a:picLocks noGrp="1" noChangeAspect="1"/>
          </p:cNvPicPr>
          <p:nvPr>
            <p:ph idx="1"/>
          </p:nvPr>
        </p:nvPicPr>
        <p:blipFill>
          <a:blip r:embed="rId2"/>
          <a:srcRect t="7920" b="7920"/>
          <a:stretch/>
        </p:blipFill>
        <p:spPr>
          <a:xfrm>
            <a:off x="7570506" y="900872"/>
            <a:ext cx="4372945" cy="4717292"/>
          </a:xfrm>
          <a:prstGeom prst="rect">
            <a:avLst/>
          </a:prstGeom>
          <a:ln>
            <a:noFill/>
          </a:ln>
          <a:effectLst>
            <a:softEdge rad="112500"/>
          </a:effectLst>
        </p:spPr>
      </p:pic>
      <p:sp>
        <p:nvSpPr>
          <p:cNvPr id="14" name="TextBox 13">
            <a:extLst>
              <a:ext uri="{FF2B5EF4-FFF2-40B4-BE49-F238E27FC236}">
                <a16:creationId xmlns:a16="http://schemas.microsoft.com/office/drawing/2014/main" id="{32D72B95-6FD5-494B-A40C-6B0F2DB8FF29}"/>
              </a:ext>
            </a:extLst>
          </p:cNvPr>
          <p:cNvSpPr txBox="1"/>
          <p:nvPr/>
        </p:nvSpPr>
        <p:spPr>
          <a:xfrm>
            <a:off x="7270047" y="5663682"/>
            <a:ext cx="4910666" cy="707886"/>
          </a:xfrm>
          <a:prstGeom prst="rect">
            <a:avLst/>
          </a:prstGeom>
          <a:noFill/>
        </p:spPr>
        <p:txBody>
          <a:bodyPr wrap="square" rtlCol="0">
            <a:spAutoFit/>
          </a:bodyPr>
          <a:lstStyle/>
          <a:p>
            <a:pPr algn="ctr"/>
            <a:r>
              <a:rPr lang="en-AU" sz="4000" dirty="0">
                <a:solidFill>
                  <a:srgbClr val="FFFF00"/>
                </a:solidFill>
              </a:rPr>
              <a:t>Sir James Martin</a:t>
            </a:r>
          </a:p>
        </p:txBody>
      </p:sp>
    </p:spTree>
    <p:extLst>
      <p:ext uri="{BB962C8B-B14F-4D97-AF65-F5344CB8AC3E}">
        <p14:creationId xmlns:p14="http://schemas.microsoft.com/office/powerpoint/2010/main" val="324681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327171" y="307596"/>
            <a:ext cx="6120282" cy="1456267"/>
          </a:xfrm>
        </p:spPr>
        <p:txBody>
          <a:bodyPr vert="horz" lIns="91440" tIns="45720" rIns="91440" bIns="45720" rtlCol="0" anchor="ctr">
            <a:normAutofit fontScale="90000"/>
          </a:bodyPr>
          <a:lstStyle/>
          <a:p>
            <a:r>
              <a:rPr lang="en-US" sz="6000" dirty="0">
                <a:solidFill>
                  <a:srgbClr val="FFFF00"/>
                </a:solidFill>
              </a:rPr>
              <a:t>Staying connected</a:t>
            </a:r>
            <a:endParaRPr lang="en-US" sz="3600" dirty="0"/>
          </a:p>
        </p:txBody>
      </p:sp>
      <p:pic>
        <p:nvPicPr>
          <p:cNvPr id="15" name="Picture Placeholder 14">
            <a:extLst>
              <a:ext uri="{FF2B5EF4-FFF2-40B4-BE49-F238E27FC236}">
                <a16:creationId xmlns:a16="http://schemas.microsoft.com/office/drawing/2014/main" id="{0A966700-A75B-4E2A-9802-CE75D1C5880F}"/>
              </a:ext>
            </a:extLst>
          </p:cNvPr>
          <p:cNvPicPr>
            <a:picLocks noGrp="1" noChangeAspect="1"/>
          </p:cNvPicPr>
          <p:nvPr>
            <p:ph type="pic" idx="1"/>
          </p:nvPr>
        </p:nvPicPr>
        <p:blipFill>
          <a:blip r:embed="rId3"/>
          <a:srcRect l="17225" r="17225"/>
          <a:stretch/>
        </p:blipFill>
        <p:spPr>
          <a:xfrm>
            <a:off x="6711192" y="1358744"/>
            <a:ext cx="4655891" cy="4487808"/>
          </a:xfrm>
          <a:prstGeom prst="rect">
            <a:avLst/>
          </a:prstGeom>
          <a:ln>
            <a:noFill/>
          </a:ln>
          <a:effectLst>
            <a:softEdge rad="112500"/>
          </a:effectLst>
        </p:spPr>
      </p:pic>
      <p:sp>
        <p:nvSpPr>
          <p:cNvPr id="13" name="Text Placeholder 12">
            <a:extLst>
              <a:ext uri="{FF2B5EF4-FFF2-40B4-BE49-F238E27FC236}">
                <a16:creationId xmlns:a16="http://schemas.microsoft.com/office/drawing/2014/main" id="{705C6C1F-F003-43F9-97AF-FECDDA7459D5}"/>
              </a:ext>
            </a:extLst>
          </p:cNvPr>
          <p:cNvSpPr>
            <a:spLocks noGrp="1"/>
          </p:cNvSpPr>
          <p:nvPr>
            <p:ph type="body" sz="half" idx="2"/>
          </p:nvPr>
        </p:nvSpPr>
        <p:spPr>
          <a:xfrm>
            <a:off x="327171" y="2072079"/>
            <a:ext cx="5578329" cy="3235117"/>
          </a:xfrm>
        </p:spPr>
        <p:txBody>
          <a:bodyPr vert="horz" lIns="91440" tIns="45720" rIns="91440" bIns="45720" rtlCol="0" anchor="ctr">
            <a:noAutofit/>
          </a:bodyPr>
          <a:lstStyle/>
          <a:p>
            <a:r>
              <a:rPr lang="en-US" sz="4400" dirty="0">
                <a:solidFill>
                  <a:srgbClr val="FFFF00"/>
                </a:solidFill>
              </a:rPr>
              <a:t>Q1  </a:t>
            </a:r>
          </a:p>
          <a:p>
            <a:r>
              <a:rPr lang="en-AU" sz="4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What was the first major travel thoroughfare from Sydney to Parramatta? </a:t>
            </a:r>
            <a:endParaRPr lang="en-US" sz="4400" dirty="0">
              <a:solidFill>
                <a:srgbClr val="FFFF00"/>
              </a:solidFill>
            </a:endParaRPr>
          </a:p>
        </p:txBody>
      </p:sp>
    </p:spTree>
    <p:extLst>
      <p:ext uri="{BB962C8B-B14F-4D97-AF65-F5344CB8AC3E}">
        <p14:creationId xmlns:p14="http://schemas.microsoft.com/office/powerpoint/2010/main" val="3679519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242596" y="232095"/>
            <a:ext cx="6426651" cy="1456267"/>
          </a:xfrm>
        </p:spPr>
        <p:txBody>
          <a:bodyPr vert="horz" lIns="91440" tIns="45720" rIns="91440" bIns="45720" rtlCol="0" anchor="ctr">
            <a:normAutofit fontScale="90000"/>
          </a:bodyPr>
          <a:lstStyle/>
          <a:p>
            <a:r>
              <a:rPr lang="en-US" sz="6000" dirty="0">
                <a:solidFill>
                  <a:srgbClr val="FFFF00"/>
                </a:solidFill>
              </a:rPr>
              <a:t>Staying connected</a:t>
            </a:r>
            <a:r>
              <a:rPr lang="en-US" sz="3600" dirty="0"/>
              <a:t/>
            </a:r>
            <a:br>
              <a:rPr lang="en-US" sz="3600" dirty="0"/>
            </a:br>
            <a:endParaRPr lang="en-US" sz="3600" dirty="0"/>
          </a:p>
        </p:txBody>
      </p:sp>
      <p:pic>
        <p:nvPicPr>
          <p:cNvPr id="15" name="Picture Placeholder 14">
            <a:extLst>
              <a:ext uri="{FF2B5EF4-FFF2-40B4-BE49-F238E27FC236}">
                <a16:creationId xmlns:a16="http://schemas.microsoft.com/office/drawing/2014/main" id="{0A966700-A75B-4E2A-9802-CE75D1C5880F}"/>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6168" t="-175" r="-121" b="16221"/>
          <a:stretch/>
        </p:blipFill>
        <p:spPr>
          <a:xfrm>
            <a:off x="6204059" y="1993344"/>
            <a:ext cx="5447070" cy="3778904"/>
          </a:xfrm>
          <a:prstGeom prst="rect">
            <a:avLst/>
          </a:prstGeom>
          <a:ln>
            <a:noFill/>
          </a:ln>
          <a:effectLst>
            <a:softEdge rad="112500"/>
          </a:effectLst>
        </p:spPr>
      </p:pic>
      <p:sp>
        <p:nvSpPr>
          <p:cNvPr id="13" name="Text Placeholder 12">
            <a:extLst>
              <a:ext uri="{FF2B5EF4-FFF2-40B4-BE49-F238E27FC236}">
                <a16:creationId xmlns:a16="http://schemas.microsoft.com/office/drawing/2014/main" id="{705C6C1F-F003-43F9-97AF-FECDDA7459D5}"/>
              </a:ext>
            </a:extLst>
          </p:cNvPr>
          <p:cNvSpPr>
            <a:spLocks noGrp="1"/>
          </p:cNvSpPr>
          <p:nvPr>
            <p:ph type="body" sz="half" idx="2"/>
          </p:nvPr>
        </p:nvSpPr>
        <p:spPr>
          <a:xfrm>
            <a:off x="633073" y="729842"/>
            <a:ext cx="5570985" cy="6056852"/>
          </a:xfrm>
        </p:spPr>
        <p:txBody>
          <a:bodyPr vert="horz" lIns="91440" tIns="45720" rIns="91440" bIns="45720" rtlCol="0" anchor="ctr">
            <a:noAutofit/>
          </a:bodyPr>
          <a:lstStyle/>
          <a:p>
            <a:r>
              <a:rPr lang="en-US" sz="4400" dirty="0">
                <a:solidFill>
                  <a:srgbClr val="FFFF00"/>
                </a:solidFill>
              </a:rPr>
              <a:t>Q2  </a:t>
            </a:r>
          </a:p>
          <a:p>
            <a:pPr lvl="0">
              <a:lnSpc>
                <a:spcPct val="107000"/>
              </a:lnSpc>
            </a:pPr>
            <a:r>
              <a:rPr lang="en-AU" sz="4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In what year did the railway first connect Sydney and Parramatta? </a:t>
            </a:r>
            <a:endParaRPr lang="en-US" sz="4400" dirty="0">
              <a:solidFill>
                <a:srgbClr val="FFFF00"/>
              </a:solidFill>
            </a:endParaRPr>
          </a:p>
        </p:txBody>
      </p:sp>
    </p:spTree>
    <p:extLst>
      <p:ext uri="{BB962C8B-B14F-4D97-AF65-F5344CB8AC3E}">
        <p14:creationId xmlns:p14="http://schemas.microsoft.com/office/powerpoint/2010/main" val="2143089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58723" y="255038"/>
            <a:ext cx="6367244" cy="1456267"/>
          </a:xfrm>
        </p:spPr>
        <p:txBody>
          <a:bodyPr vert="horz" lIns="91440" tIns="45720" rIns="91440" bIns="45720" rtlCol="0" anchor="ctr">
            <a:normAutofit fontScale="90000"/>
          </a:bodyPr>
          <a:lstStyle/>
          <a:p>
            <a:r>
              <a:rPr lang="en-US" sz="6000" dirty="0">
                <a:solidFill>
                  <a:srgbClr val="FFFF00"/>
                </a:solidFill>
              </a:rPr>
              <a:t>Staying connected</a:t>
            </a:r>
            <a:endParaRPr lang="en-US" sz="3600" dirty="0"/>
          </a:p>
        </p:txBody>
      </p:sp>
      <p:pic>
        <p:nvPicPr>
          <p:cNvPr id="15" name="Picture Placeholder 14">
            <a:extLst>
              <a:ext uri="{FF2B5EF4-FFF2-40B4-BE49-F238E27FC236}">
                <a16:creationId xmlns:a16="http://schemas.microsoft.com/office/drawing/2014/main" id="{0A966700-A75B-4E2A-9802-CE75D1C5880F}"/>
              </a:ext>
            </a:extLst>
          </p:cNvPr>
          <p:cNvPicPr>
            <a:picLocks noGrp="1" noChangeAspect="1"/>
          </p:cNvPicPr>
          <p:nvPr>
            <p:ph type="pic" idx="1"/>
          </p:nvPr>
        </p:nvPicPr>
        <p:blipFill>
          <a:blip r:embed="rId3"/>
          <a:srcRect l="17815" r="17815"/>
          <a:stretch/>
        </p:blipFill>
        <p:spPr>
          <a:xfrm>
            <a:off x="5805182" y="1209165"/>
            <a:ext cx="6023295" cy="5250425"/>
          </a:xfrm>
          <a:prstGeom prst="rect">
            <a:avLst/>
          </a:prstGeom>
          <a:ln>
            <a:noFill/>
          </a:ln>
          <a:effectLst>
            <a:softEdge rad="112500"/>
          </a:effectLst>
        </p:spPr>
      </p:pic>
      <p:sp>
        <p:nvSpPr>
          <p:cNvPr id="13" name="Text Placeholder 12">
            <a:extLst>
              <a:ext uri="{FF2B5EF4-FFF2-40B4-BE49-F238E27FC236}">
                <a16:creationId xmlns:a16="http://schemas.microsoft.com/office/drawing/2014/main" id="{705C6C1F-F003-43F9-97AF-FECDDA7459D5}"/>
              </a:ext>
            </a:extLst>
          </p:cNvPr>
          <p:cNvSpPr>
            <a:spLocks noGrp="1"/>
          </p:cNvSpPr>
          <p:nvPr>
            <p:ph type="body" sz="half" idx="2"/>
          </p:nvPr>
        </p:nvSpPr>
        <p:spPr>
          <a:xfrm>
            <a:off x="424873" y="2024734"/>
            <a:ext cx="5380309" cy="3542522"/>
          </a:xfrm>
        </p:spPr>
        <p:txBody>
          <a:bodyPr vert="horz" lIns="91440" tIns="45720" rIns="91440" bIns="45720" rtlCol="0" anchor="ctr">
            <a:noAutofit/>
          </a:bodyPr>
          <a:lstStyle/>
          <a:p>
            <a:r>
              <a:rPr lang="en-US" sz="4400" dirty="0">
                <a:solidFill>
                  <a:srgbClr val="FFFF00"/>
                </a:solidFill>
              </a:rPr>
              <a:t>Q3 </a:t>
            </a:r>
            <a:r>
              <a:rPr lang="en-US" sz="3600" dirty="0">
                <a:solidFill>
                  <a:srgbClr val="FFFF00"/>
                </a:solidFill>
              </a:rPr>
              <a:t> </a:t>
            </a:r>
          </a:p>
          <a:p>
            <a:r>
              <a:rPr lang="en-AU" sz="4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Which university runs a free shuttle bus between its City of Parramatta campuses? </a:t>
            </a:r>
            <a:endParaRPr lang="en-US" sz="4400" dirty="0">
              <a:solidFill>
                <a:srgbClr val="FFFF00"/>
              </a:solidFill>
            </a:endParaRPr>
          </a:p>
        </p:txBody>
      </p:sp>
    </p:spTree>
    <p:extLst>
      <p:ext uri="{BB962C8B-B14F-4D97-AF65-F5344CB8AC3E}">
        <p14:creationId xmlns:p14="http://schemas.microsoft.com/office/powerpoint/2010/main" val="2521429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75500" y="173372"/>
            <a:ext cx="6543413" cy="1456267"/>
          </a:xfrm>
        </p:spPr>
        <p:txBody>
          <a:bodyPr vert="horz" lIns="91440" tIns="45720" rIns="91440" bIns="45720" rtlCol="0" anchor="ctr">
            <a:normAutofit fontScale="90000"/>
          </a:bodyPr>
          <a:lstStyle/>
          <a:p>
            <a:r>
              <a:rPr lang="en-US" sz="6000" dirty="0">
                <a:solidFill>
                  <a:srgbClr val="FFFF00"/>
                </a:solidFill>
              </a:rPr>
              <a:t>Staying connected</a:t>
            </a:r>
            <a:endParaRPr lang="en-US" sz="3600" dirty="0"/>
          </a:p>
        </p:txBody>
      </p:sp>
      <p:pic>
        <p:nvPicPr>
          <p:cNvPr id="15" name="Picture Placeholder 14">
            <a:extLst>
              <a:ext uri="{FF2B5EF4-FFF2-40B4-BE49-F238E27FC236}">
                <a16:creationId xmlns:a16="http://schemas.microsoft.com/office/drawing/2014/main" id="{0A966700-A75B-4E2A-9802-CE75D1C5880F}"/>
              </a:ext>
            </a:extLst>
          </p:cNvPr>
          <p:cNvPicPr>
            <a:picLocks noGrp="1" noChangeAspect="1"/>
          </p:cNvPicPr>
          <p:nvPr>
            <p:ph type="pic" idx="1"/>
          </p:nvPr>
        </p:nvPicPr>
        <p:blipFill>
          <a:blip r:embed="rId3"/>
          <a:srcRect l="20936" r="20936"/>
          <a:stretch/>
        </p:blipFill>
        <p:spPr>
          <a:xfrm>
            <a:off x="6565901" y="1191237"/>
            <a:ext cx="5079998" cy="4915948"/>
          </a:xfrm>
          <a:prstGeom prst="rect">
            <a:avLst/>
          </a:prstGeom>
          <a:ln>
            <a:noFill/>
          </a:ln>
          <a:effectLst>
            <a:softEdge rad="112500"/>
          </a:effectLst>
        </p:spPr>
      </p:pic>
      <p:sp>
        <p:nvSpPr>
          <p:cNvPr id="13" name="Text Placeholder 12">
            <a:extLst>
              <a:ext uri="{FF2B5EF4-FFF2-40B4-BE49-F238E27FC236}">
                <a16:creationId xmlns:a16="http://schemas.microsoft.com/office/drawing/2014/main" id="{705C6C1F-F003-43F9-97AF-FECDDA7459D5}"/>
              </a:ext>
            </a:extLst>
          </p:cNvPr>
          <p:cNvSpPr>
            <a:spLocks noGrp="1"/>
          </p:cNvSpPr>
          <p:nvPr>
            <p:ph type="body" sz="half" idx="2"/>
          </p:nvPr>
        </p:nvSpPr>
        <p:spPr>
          <a:xfrm>
            <a:off x="685802" y="1644242"/>
            <a:ext cx="5219698" cy="4462942"/>
          </a:xfrm>
        </p:spPr>
        <p:txBody>
          <a:bodyPr vert="horz" lIns="91440" tIns="45720" rIns="91440" bIns="45720" rtlCol="0" anchor="ctr">
            <a:noAutofit/>
          </a:bodyPr>
          <a:lstStyle/>
          <a:p>
            <a:r>
              <a:rPr lang="en-US" sz="4400" dirty="0">
                <a:solidFill>
                  <a:srgbClr val="FFFF00"/>
                </a:solidFill>
              </a:rPr>
              <a:t>Q4  </a:t>
            </a:r>
          </a:p>
          <a:p>
            <a:pPr lvl="0">
              <a:lnSpc>
                <a:spcPct val="107000"/>
              </a:lnSpc>
            </a:pPr>
            <a:r>
              <a:rPr lang="en-AU" sz="2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Between what dates was the M4 Western Motorway constructed? </a:t>
            </a:r>
          </a:p>
          <a:p>
            <a:pPr marL="685800" lvl="1" indent="-228600">
              <a:lnSpc>
                <a:spcPct val="107000"/>
              </a:lnSpc>
              <a:buClr>
                <a:srgbClr val="FFFF00"/>
              </a:buClr>
              <a:buFont typeface="+mj-lt"/>
              <a:buAutoNum type="alphaLcPeriod"/>
            </a:pPr>
            <a:r>
              <a:rPr lang="en-AU" sz="2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1971-1993</a:t>
            </a:r>
          </a:p>
          <a:p>
            <a:pPr marL="685800" lvl="1" indent="-228600">
              <a:lnSpc>
                <a:spcPct val="107000"/>
              </a:lnSpc>
              <a:buClr>
                <a:srgbClr val="FFFF00"/>
              </a:buClr>
              <a:buFont typeface="+mj-lt"/>
              <a:buAutoNum type="alphaLcPeriod"/>
            </a:pPr>
            <a:r>
              <a:rPr lang="en-AU" sz="2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1986-1995</a:t>
            </a:r>
          </a:p>
          <a:p>
            <a:pPr marL="685800" lvl="1" indent="-228600">
              <a:lnSpc>
                <a:spcPct val="107000"/>
              </a:lnSpc>
              <a:buClr>
                <a:srgbClr val="FFFF00"/>
              </a:buClr>
              <a:buFont typeface="+mj-lt"/>
              <a:buAutoNum type="alphaLcPeriod"/>
            </a:pPr>
            <a:r>
              <a:rPr lang="en-AU" sz="2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1971-2019</a:t>
            </a:r>
          </a:p>
          <a:p>
            <a:pPr marL="685800" lvl="1" indent="-228600">
              <a:lnSpc>
                <a:spcPct val="107000"/>
              </a:lnSpc>
              <a:buClr>
                <a:srgbClr val="FFFF00"/>
              </a:buClr>
              <a:buFont typeface="+mj-lt"/>
              <a:buAutoNum type="alphaLcPeriod"/>
            </a:pPr>
            <a:r>
              <a:rPr lang="en-AU" sz="2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1989-2003</a:t>
            </a:r>
          </a:p>
          <a:p>
            <a:pPr lvl="1">
              <a:lnSpc>
                <a:spcPct val="107000"/>
              </a:lnSpc>
              <a:spcAft>
                <a:spcPts val="800"/>
              </a:spcAft>
            </a:pPr>
            <a:endParaRPr lang="en-AU" sz="36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7096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67112" y="-74708"/>
            <a:ext cx="6392411" cy="1456267"/>
          </a:xfrm>
        </p:spPr>
        <p:txBody>
          <a:bodyPr vert="horz" lIns="91440" tIns="45720" rIns="91440" bIns="45720" rtlCol="0" anchor="ctr">
            <a:normAutofit fontScale="90000"/>
          </a:bodyPr>
          <a:lstStyle/>
          <a:p>
            <a:r>
              <a:rPr lang="en-US" sz="6000" dirty="0">
                <a:solidFill>
                  <a:srgbClr val="FFFF00"/>
                </a:solidFill>
              </a:rPr>
              <a:t>Staying connected</a:t>
            </a:r>
            <a:endParaRPr lang="en-US" sz="3600" dirty="0"/>
          </a:p>
        </p:txBody>
      </p:sp>
      <p:pic>
        <p:nvPicPr>
          <p:cNvPr id="15" name="Picture Placeholder 14">
            <a:extLst>
              <a:ext uri="{FF2B5EF4-FFF2-40B4-BE49-F238E27FC236}">
                <a16:creationId xmlns:a16="http://schemas.microsoft.com/office/drawing/2014/main" id="{0A966700-A75B-4E2A-9802-CE75D1C5880F}"/>
              </a:ext>
            </a:extLst>
          </p:cNvPr>
          <p:cNvPicPr>
            <a:picLocks noGrp="1" noChangeAspect="1"/>
          </p:cNvPicPr>
          <p:nvPr>
            <p:ph type="pic" idx="1"/>
          </p:nvPr>
        </p:nvPicPr>
        <p:blipFill>
          <a:blip r:embed="rId3"/>
          <a:srcRect l="9423" r="9423"/>
          <a:stretch/>
        </p:blipFill>
        <p:spPr>
          <a:xfrm>
            <a:off x="6198830" y="864877"/>
            <a:ext cx="5447070" cy="5250425"/>
          </a:xfrm>
          <a:prstGeom prst="rect">
            <a:avLst/>
          </a:prstGeom>
          <a:ln>
            <a:noFill/>
          </a:ln>
          <a:effectLst>
            <a:softEdge rad="112500"/>
          </a:effectLst>
        </p:spPr>
      </p:pic>
      <p:sp>
        <p:nvSpPr>
          <p:cNvPr id="13" name="Text Placeholder 12">
            <a:extLst>
              <a:ext uri="{FF2B5EF4-FFF2-40B4-BE49-F238E27FC236}">
                <a16:creationId xmlns:a16="http://schemas.microsoft.com/office/drawing/2014/main" id="{705C6C1F-F003-43F9-97AF-FECDDA7459D5}"/>
              </a:ext>
            </a:extLst>
          </p:cNvPr>
          <p:cNvSpPr>
            <a:spLocks noGrp="1"/>
          </p:cNvSpPr>
          <p:nvPr>
            <p:ph type="body" sz="half" idx="2"/>
          </p:nvPr>
        </p:nvSpPr>
        <p:spPr>
          <a:xfrm>
            <a:off x="198783" y="2024734"/>
            <a:ext cx="5706717" cy="3542522"/>
          </a:xfrm>
        </p:spPr>
        <p:txBody>
          <a:bodyPr vert="horz" lIns="91440" tIns="45720" rIns="91440" bIns="45720" rtlCol="0" anchor="ctr">
            <a:noAutofit/>
          </a:bodyPr>
          <a:lstStyle/>
          <a:p>
            <a:r>
              <a:rPr lang="en-US" sz="4400" dirty="0">
                <a:solidFill>
                  <a:srgbClr val="FFFF00"/>
                </a:solidFill>
              </a:rPr>
              <a:t>Q5  </a:t>
            </a:r>
          </a:p>
          <a:p>
            <a:pPr lvl="0">
              <a:lnSpc>
                <a:spcPct val="107000"/>
              </a:lnSpc>
            </a:pPr>
            <a:r>
              <a:rPr lang="en-AU" sz="4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What is the route number of City of Parramatta’s free CBD shuttle bus service? </a:t>
            </a:r>
          </a:p>
        </p:txBody>
      </p:sp>
    </p:spTree>
    <p:extLst>
      <p:ext uri="{BB962C8B-B14F-4D97-AF65-F5344CB8AC3E}">
        <p14:creationId xmlns:p14="http://schemas.microsoft.com/office/powerpoint/2010/main" val="3299628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629310" y="-92259"/>
            <a:ext cx="6358855" cy="1456267"/>
          </a:xfrm>
        </p:spPr>
        <p:txBody>
          <a:bodyPr vert="horz" lIns="91440" tIns="45720" rIns="91440" bIns="45720" rtlCol="0" anchor="ctr">
            <a:normAutofit fontScale="90000"/>
          </a:bodyPr>
          <a:lstStyle/>
          <a:p>
            <a:r>
              <a:rPr lang="en-US" sz="6000" dirty="0">
                <a:solidFill>
                  <a:srgbClr val="FFFF00"/>
                </a:solidFill>
              </a:rPr>
              <a:t>Staying connected</a:t>
            </a:r>
            <a:endParaRPr lang="en-US" sz="3600" dirty="0"/>
          </a:p>
        </p:txBody>
      </p:sp>
      <p:pic>
        <p:nvPicPr>
          <p:cNvPr id="15" name="Picture Placeholder 14">
            <a:extLst>
              <a:ext uri="{FF2B5EF4-FFF2-40B4-BE49-F238E27FC236}">
                <a16:creationId xmlns:a16="http://schemas.microsoft.com/office/drawing/2014/main" id="{0A966700-A75B-4E2A-9802-CE75D1C5880F}"/>
              </a:ext>
            </a:extLst>
          </p:cNvPr>
          <p:cNvPicPr>
            <a:picLocks noGrp="1" noChangeAspect="1"/>
          </p:cNvPicPr>
          <p:nvPr>
            <p:ph type="pic" idx="1"/>
          </p:nvPr>
        </p:nvPicPr>
        <p:blipFill rotWithShape="1">
          <a:blip r:embed="rId3"/>
          <a:srcRect l="21361" t="-12552" r="-652" b="1093"/>
          <a:stretch/>
        </p:blipFill>
        <p:spPr>
          <a:xfrm>
            <a:off x="4629146" y="713064"/>
            <a:ext cx="6947831" cy="5780015"/>
          </a:xfrm>
          <a:prstGeom prst="rect">
            <a:avLst/>
          </a:prstGeom>
          <a:ln>
            <a:noFill/>
          </a:ln>
          <a:effectLst>
            <a:softEdge rad="112500"/>
          </a:effectLst>
        </p:spPr>
      </p:pic>
      <p:sp>
        <p:nvSpPr>
          <p:cNvPr id="13" name="Text Placeholder 12">
            <a:extLst>
              <a:ext uri="{FF2B5EF4-FFF2-40B4-BE49-F238E27FC236}">
                <a16:creationId xmlns:a16="http://schemas.microsoft.com/office/drawing/2014/main" id="{705C6C1F-F003-43F9-97AF-FECDDA7459D5}"/>
              </a:ext>
            </a:extLst>
          </p:cNvPr>
          <p:cNvSpPr>
            <a:spLocks noGrp="1"/>
          </p:cNvSpPr>
          <p:nvPr>
            <p:ph type="body" sz="half" idx="2"/>
          </p:nvPr>
        </p:nvSpPr>
        <p:spPr>
          <a:xfrm>
            <a:off x="330732" y="1492588"/>
            <a:ext cx="6358855" cy="3851345"/>
          </a:xfrm>
        </p:spPr>
        <p:txBody>
          <a:bodyPr vert="horz" lIns="91440" tIns="45720" rIns="91440" bIns="45720" rtlCol="0" anchor="ctr">
            <a:noAutofit/>
          </a:bodyPr>
          <a:lstStyle/>
          <a:p>
            <a:r>
              <a:rPr lang="en-US" sz="4400" dirty="0">
                <a:solidFill>
                  <a:srgbClr val="FFFF00"/>
                </a:solidFill>
              </a:rPr>
              <a:t>Q6  </a:t>
            </a:r>
          </a:p>
          <a:p>
            <a:pPr lvl="0">
              <a:lnSpc>
                <a:spcPct val="107000"/>
              </a:lnSpc>
            </a:pPr>
            <a:r>
              <a:rPr lang="en-AU" sz="4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What is a </a:t>
            </a:r>
            <a:r>
              <a:rPr lang="en-AU" sz="4400"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nawi</a:t>
            </a:r>
            <a:r>
              <a:rPr lang="en-AU" sz="4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714219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192947" y="247842"/>
            <a:ext cx="6392411" cy="1456267"/>
          </a:xfrm>
        </p:spPr>
        <p:txBody>
          <a:bodyPr vert="horz" lIns="91440" tIns="45720" rIns="91440" bIns="45720" rtlCol="0" anchor="ctr">
            <a:normAutofit fontScale="90000"/>
          </a:bodyPr>
          <a:lstStyle/>
          <a:p>
            <a:r>
              <a:rPr lang="en-US" sz="6000" dirty="0">
                <a:solidFill>
                  <a:srgbClr val="FFFF00"/>
                </a:solidFill>
              </a:rPr>
              <a:t>Staying connected</a:t>
            </a:r>
            <a:endParaRPr lang="en-US" sz="3600" dirty="0"/>
          </a:p>
        </p:txBody>
      </p:sp>
      <p:pic>
        <p:nvPicPr>
          <p:cNvPr id="15" name="Picture Placeholder 14">
            <a:extLst>
              <a:ext uri="{FF2B5EF4-FFF2-40B4-BE49-F238E27FC236}">
                <a16:creationId xmlns:a16="http://schemas.microsoft.com/office/drawing/2014/main" id="{0A966700-A75B-4E2A-9802-CE75D1C5880F}"/>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1338" t="5038" r="4812" b="9760"/>
          <a:stretch/>
        </p:blipFill>
        <p:spPr>
          <a:xfrm>
            <a:off x="6585358" y="1771650"/>
            <a:ext cx="5149349" cy="3619500"/>
          </a:xfrm>
          <a:prstGeom prst="rect">
            <a:avLst/>
          </a:prstGeom>
          <a:ln>
            <a:noFill/>
          </a:ln>
          <a:effectLst>
            <a:softEdge rad="112500"/>
          </a:effectLst>
        </p:spPr>
      </p:pic>
      <p:sp>
        <p:nvSpPr>
          <p:cNvPr id="13" name="Text Placeholder 12">
            <a:extLst>
              <a:ext uri="{FF2B5EF4-FFF2-40B4-BE49-F238E27FC236}">
                <a16:creationId xmlns:a16="http://schemas.microsoft.com/office/drawing/2014/main" id="{705C6C1F-F003-43F9-97AF-FECDDA7459D5}"/>
              </a:ext>
            </a:extLst>
          </p:cNvPr>
          <p:cNvSpPr>
            <a:spLocks noGrp="1"/>
          </p:cNvSpPr>
          <p:nvPr>
            <p:ph type="body" sz="half" idx="2"/>
          </p:nvPr>
        </p:nvSpPr>
        <p:spPr>
          <a:xfrm>
            <a:off x="251670" y="2024734"/>
            <a:ext cx="5653830" cy="3542522"/>
          </a:xfrm>
        </p:spPr>
        <p:txBody>
          <a:bodyPr vert="horz" lIns="91440" tIns="45720" rIns="91440" bIns="45720" rtlCol="0" anchor="ctr">
            <a:noAutofit/>
          </a:bodyPr>
          <a:lstStyle/>
          <a:p>
            <a:r>
              <a:rPr lang="en-US" sz="4400" dirty="0">
                <a:solidFill>
                  <a:srgbClr val="FFFF00"/>
                </a:solidFill>
              </a:rPr>
              <a:t>Q7  </a:t>
            </a:r>
          </a:p>
          <a:p>
            <a:pPr lvl="0">
              <a:lnSpc>
                <a:spcPct val="107000"/>
              </a:lnSpc>
            </a:pPr>
            <a:r>
              <a:rPr lang="en-AU"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Between which two stations will the Sydney West Metro initially travel, with 5 stops in between?</a:t>
            </a:r>
          </a:p>
          <a:p>
            <a:pPr marL="742950" lvl="1" indent="-285750">
              <a:lnSpc>
                <a:spcPct val="107000"/>
              </a:lnSpc>
              <a:buClr>
                <a:srgbClr val="FFFF00"/>
              </a:buClr>
              <a:buFont typeface="+mj-lt"/>
              <a:buAutoNum type="alphaLcPeriod"/>
            </a:pPr>
            <a:r>
              <a:rPr lang="en-AU"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Parramatta and Sydney CBD</a:t>
            </a:r>
          </a:p>
          <a:p>
            <a:pPr marL="742950" lvl="1" indent="-285750">
              <a:lnSpc>
                <a:spcPct val="107000"/>
              </a:lnSpc>
              <a:buClr>
                <a:srgbClr val="FFFF00"/>
              </a:buClr>
              <a:buFont typeface="+mj-lt"/>
              <a:buAutoNum type="alphaLcPeriod"/>
            </a:pPr>
            <a:r>
              <a:rPr lang="en-AU"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Westmead and The Bays</a:t>
            </a:r>
          </a:p>
          <a:p>
            <a:pPr marL="742950" lvl="1" indent="-285750">
              <a:lnSpc>
                <a:spcPct val="107000"/>
              </a:lnSpc>
              <a:buClr>
                <a:srgbClr val="FFFF00"/>
              </a:buClr>
              <a:buFont typeface="+mj-lt"/>
              <a:buAutoNum type="alphaLcPeriod"/>
            </a:pPr>
            <a:r>
              <a:rPr lang="en-AU"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Westmead and Pyrmont</a:t>
            </a:r>
          </a:p>
          <a:p>
            <a:pPr marL="742950" lvl="1" indent="-285750">
              <a:lnSpc>
                <a:spcPct val="107000"/>
              </a:lnSpc>
              <a:spcAft>
                <a:spcPts val="800"/>
              </a:spcAft>
              <a:buClr>
                <a:srgbClr val="FFFF00"/>
              </a:buClr>
              <a:buFont typeface="+mj-lt"/>
              <a:buAutoNum type="alphaLcPeriod"/>
            </a:pPr>
            <a:r>
              <a:rPr lang="en-AU"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Parramatta and Five Dock</a:t>
            </a:r>
          </a:p>
        </p:txBody>
      </p:sp>
    </p:spTree>
    <p:extLst>
      <p:ext uri="{BB962C8B-B14F-4D97-AF65-F5344CB8AC3E}">
        <p14:creationId xmlns:p14="http://schemas.microsoft.com/office/powerpoint/2010/main" val="7016500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119157" y="325143"/>
            <a:ext cx="6407478" cy="1456267"/>
          </a:xfrm>
        </p:spPr>
        <p:txBody>
          <a:bodyPr vert="horz" lIns="91440" tIns="45720" rIns="91440" bIns="45720" rtlCol="0" anchor="ctr">
            <a:normAutofit fontScale="90000"/>
          </a:bodyPr>
          <a:lstStyle/>
          <a:p>
            <a:r>
              <a:rPr lang="en-US" sz="6000" dirty="0">
                <a:solidFill>
                  <a:srgbClr val="FFFF00"/>
                </a:solidFill>
              </a:rPr>
              <a:t>Staying connected</a:t>
            </a:r>
            <a:endParaRPr lang="en-US" sz="3600" dirty="0"/>
          </a:p>
        </p:txBody>
      </p:sp>
      <p:pic>
        <p:nvPicPr>
          <p:cNvPr id="15" name="Picture Placeholder 14">
            <a:extLst>
              <a:ext uri="{FF2B5EF4-FFF2-40B4-BE49-F238E27FC236}">
                <a16:creationId xmlns:a16="http://schemas.microsoft.com/office/drawing/2014/main" id="{0A966700-A75B-4E2A-9802-CE75D1C5880F}"/>
              </a:ext>
            </a:extLst>
          </p:cNvPr>
          <p:cNvPicPr>
            <a:picLocks noGrp="1" noChangeAspect="1"/>
          </p:cNvPicPr>
          <p:nvPr>
            <p:ph type="pic" idx="1"/>
          </p:nvPr>
        </p:nvPicPr>
        <p:blipFill>
          <a:blip r:embed="rId3"/>
          <a:srcRect l="14783" r="14783"/>
          <a:stretch/>
        </p:blipFill>
        <p:spPr>
          <a:xfrm>
            <a:off x="5905499" y="1506143"/>
            <a:ext cx="5944377" cy="4601041"/>
          </a:xfrm>
          <a:prstGeom prst="rect">
            <a:avLst/>
          </a:prstGeom>
          <a:ln>
            <a:noFill/>
          </a:ln>
          <a:effectLst>
            <a:softEdge rad="112500"/>
          </a:effectLst>
        </p:spPr>
      </p:pic>
      <p:sp>
        <p:nvSpPr>
          <p:cNvPr id="13" name="Text Placeholder 12">
            <a:extLst>
              <a:ext uri="{FF2B5EF4-FFF2-40B4-BE49-F238E27FC236}">
                <a16:creationId xmlns:a16="http://schemas.microsoft.com/office/drawing/2014/main" id="{705C6C1F-F003-43F9-97AF-FECDDA7459D5}"/>
              </a:ext>
            </a:extLst>
          </p:cNvPr>
          <p:cNvSpPr>
            <a:spLocks noGrp="1"/>
          </p:cNvSpPr>
          <p:nvPr>
            <p:ph type="body" sz="half" idx="2"/>
          </p:nvPr>
        </p:nvSpPr>
        <p:spPr>
          <a:xfrm>
            <a:off x="685802" y="2024734"/>
            <a:ext cx="5219698" cy="3542522"/>
          </a:xfrm>
        </p:spPr>
        <p:txBody>
          <a:bodyPr vert="horz" lIns="91440" tIns="45720" rIns="91440" bIns="45720" rtlCol="0" anchor="ctr">
            <a:noAutofit/>
          </a:bodyPr>
          <a:lstStyle/>
          <a:p>
            <a:r>
              <a:rPr lang="en-US" sz="4400" dirty="0">
                <a:solidFill>
                  <a:srgbClr val="FFFF00"/>
                </a:solidFill>
              </a:rPr>
              <a:t>Q8 </a:t>
            </a:r>
          </a:p>
          <a:p>
            <a:r>
              <a:rPr lang="en-AU" sz="4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How many motor vehicle bridges span the Parramatta River? </a:t>
            </a:r>
            <a:endParaRPr lang="en-US" sz="4400" dirty="0">
              <a:solidFill>
                <a:srgbClr val="FFFF00"/>
              </a:solidFill>
            </a:endParaRPr>
          </a:p>
        </p:txBody>
      </p:sp>
    </p:spTree>
    <p:extLst>
      <p:ext uri="{BB962C8B-B14F-4D97-AF65-F5344CB8AC3E}">
        <p14:creationId xmlns:p14="http://schemas.microsoft.com/office/powerpoint/2010/main" val="147504477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{A783B17D-9AC6-4625-B751-37AA45A6D39F}tf03457452</Template>
  <TotalTime>662</TotalTime>
  <Words>1109</Words>
  <Application>Microsoft Office PowerPoint</Application>
  <PresentationFormat>Widescreen</PresentationFormat>
  <Paragraphs>117</Paragraphs>
  <Slides>13</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Times New Roman</vt:lpstr>
      <vt:lpstr>Celestial</vt:lpstr>
      <vt:lpstr>Staying connected</vt:lpstr>
      <vt:lpstr>Staying connected</vt:lpstr>
      <vt:lpstr>Staying connected </vt:lpstr>
      <vt:lpstr>Staying connected</vt:lpstr>
      <vt:lpstr>Staying connected</vt:lpstr>
      <vt:lpstr>Staying connected</vt:lpstr>
      <vt:lpstr>Staying connected</vt:lpstr>
      <vt:lpstr>Staying connected</vt:lpstr>
      <vt:lpstr>Staying connected</vt:lpstr>
      <vt:lpstr>Staying connected</vt:lpstr>
      <vt:lpstr>Staying connected</vt:lpstr>
      <vt:lpstr>Staying connected - answers </vt:lpstr>
      <vt:lpstr>WH0 AM 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Arts &amp; culture</dc:title>
  <dc:creator>Sasa Kennedy</dc:creator>
  <cp:lastModifiedBy>Rebecca Falzon</cp:lastModifiedBy>
  <cp:revision>58</cp:revision>
  <dcterms:created xsi:type="dcterms:W3CDTF">2020-12-14T22:43:03Z</dcterms:created>
  <dcterms:modified xsi:type="dcterms:W3CDTF">2021-03-04T00:12:23Z</dcterms:modified>
</cp:coreProperties>
</file>