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1" r:id="rId2"/>
    <p:sldId id="273" r:id="rId3"/>
    <p:sldId id="274" r:id="rId4"/>
    <p:sldId id="275" r:id="rId5"/>
    <p:sldId id="276" r:id="rId6"/>
    <p:sldId id="278" r:id="rId7"/>
    <p:sldId id="280" r:id="rId8"/>
    <p:sldId id="281" r:id="rId9"/>
    <p:sldId id="279" r:id="rId10"/>
    <p:sldId id="282" r:id="rId11"/>
    <p:sldId id="277" r:id="rId12"/>
    <p:sldId id="27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349" autoAdjust="0"/>
  </p:normalViewPr>
  <p:slideViewPr>
    <p:cSldViewPr snapToGrid="0">
      <p:cViewPr varScale="1">
        <p:scale>
          <a:sx n="69" d="100"/>
          <a:sy n="69" d="100"/>
        </p:scale>
        <p:origin x="13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F6C9F-9FD4-4AF3-B5B7-C5F83DCC1DF0}" type="datetimeFigureOut">
              <a:rPr lang="en-AU" smtClean="0"/>
              <a:t>14/03/2021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F314E-48F7-4AB4-84E6-13C534B9C0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03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Before starting online meeting: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Select </a:t>
            </a:r>
            <a:r>
              <a:rPr lang="en-AU" b="1" dirty="0"/>
              <a:t>Slide show </a:t>
            </a:r>
            <a:r>
              <a:rPr lang="en-AU" dirty="0"/>
              <a:t>from top bar and click </a:t>
            </a:r>
            <a:r>
              <a:rPr lang="en-AU" b="1" dirty="0"/>
              <a:t>“From beginning”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You will be able to see the notes; participants will only see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Before starting quiz: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</a:t>
            </a:r>
            <a:r>
              <a:rPr lang="en-AU"/>
              <a:t>heck </a:t>
            </a:r>
            <a:r>
              <a:rPr lang="en-AU" dirty="0"/>
              <a:t>that participants have a pen and paper at the ready, to write down their answers.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Each correct answer is worth 1 point.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If playing in teams, remind groups to mute their mic as they discuss their answer, so they don’t accidentally tell other teams.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Remember to speak slowly and clearly, so everyone understands the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Check that everyone is ready before moving on to next question.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78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581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06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Numbers Game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people can Bankwest stadium seat for a game and for a concert?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30,000 game; 40,000 for a concert 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NAB staff members will have moved to their new offices at 3 Parramatta Square by August 2020 (COVID allowing)?  A -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6,500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6,500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1,200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900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4,700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2016 census (most recent) which had the higher percentage of professional workers, Sydney or Parramatta?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Parramatta, with around 37%, compared to Sydney at around 25%.  Parramatta also beats Sydney for percentage of workers with a Bachelor Degree or higher, at just under 50%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2026 how many people are expected to use the Parramatta Light Rail every day?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– 28,000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5,000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13,000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21,000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28,000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percentage of Australians are believed to have had an ancestress who went through the Parramatta Female Factory?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10% of Australians are descended from these convict women.  About 2/3 of the 12,600 convict women sent to the colony spent time in the factory.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how much is the population of Parramatta expected to grow between 2019 – 2036?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58.18%, or just over 58%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what month of what year did Western Sydney Wanderer membership first reach the milestone of 20,000 members?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- April 2017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June 2018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February 2020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April 2017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August 2019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are the top three languages other than English spoken at home in Parramatta?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– Mandarin, Hindi and Cantonese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Mandarin, Hindi, Cantonese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Mandarin, Korean, Hindi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Hindi, Mandarin, Arabic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Cantonese, Mandarin, Korean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was the median age of the population of the City of Parramatta in 2016?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– 34 years, compared to Greater Sydney at 36 years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years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 years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 years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years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people attended the Sydney Royal Easter Show at Sydney Olympic Park in 2019?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– 900,000. They cheered the 19,000 awards given across 5,500 classes; ate 50,000 scones, 300 custard bombs and 15,000 cheese toasties (not to mention lots of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pluto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pups, ice creams, fairy floss and pies); admired over 14,000 animals; watched 240 competitors chop through 4000 blocks of wood; and took home 1.6 million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showbags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450,000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720,000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615.000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900,000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00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72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62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149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395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98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87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41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56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EAB2B7-655D-49AB-B54A-121DB53B5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2612" y="1964267"/>
            <a:ext cx="8687513" cy="2421464"/>
          </a:xfrm>
        </p:spPr>
        <p:txBody>
          <a:bodyPr>
            <a:normAutofit/>
          </a:bodyPr>
          <a:lstStyle/>
          <a:p>
            <a:r>
              <a:rPr lang="en-AU" sz="7200" b="1" dirty="0">
                <a:solidFill>
                  <a:srgbClr val="FFFF00"/>
                </a:solidFill>
              </a:rPr>
              <a:t>The numbers game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6928585-8A2A-4D0C-B323-C4789EA9E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solidFill>
                  <a:srgbClr val="FFFF00"/>
                </a:solidFill>
              </a:rPr>
              <a:t>Parramatta</a:t>
            </a:r>
          </a:p>
        </p:txBody>
      </p:sp>
    </p:spTree>
    <p:extLst>
      <p:ext uri="{BB962C8B-B14F-4D97-AF65-F5344CB8AC3E}">
        <p14:creationId xmlns:p14="http://schemas.microsoft.com/office/powerpoint/2010/main" val="38832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58" y="14834"/>
            <a:ext cx="684404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The numbers game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9886" r="9886"/>
          <a:stretch/>
        </p:blipFill>
        <p:spPr>
          <a:xfrm>
            <a:off x="6822584" y="1476537"/>
            <a:ext cx="4962238" cy="4638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837" y="2170506"/>
            <a:ext cx="6269737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Q9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was the median age of the population of the City of Parramatta in 2016?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36 </a:t>
            </a: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46 </a:t>
            </a: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34 </a:t>
            </a: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29 </a:t>
            </a: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25368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" y="-155258"/>
            <a:ext cx="6563838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The numbers game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7606" r="17606"/>
          <a:stretch/>
        </p:blipFill>
        <p:spPr>
          <a:xfrm>
            <a:off x="6260725" y="1368797"/>
            <a:ext cx="5447070" cy="472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5597" y="2236766"/>
            <a:ext cx="5840403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Q10 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people attended the Sydney Royal Easter Show at Sydney Olympic Park in 2019?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450,000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720,000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615.000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900,000 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6850"/>
            <a:ext cx="1013142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FFFF00"/>
                </a:solidFill>
                <a:latin typeface="+mn-lt"/>
              </a:rPr>
              <a:t>The </a:t>
            </a:r>
            <a:r>
              <a:rPr lang="en-US" sz="5400">
                <a:solidFill>
                  <a:srgbClr val="FFFF00"/>
                </a:solidFill>
                <a:latin typeface="+mn-lt"/>
              </a:rPr>
              <a:t>numbers game </a:t>
            </a:r>
            <a:r>
              <a:rPr lang="en-US" sz="5400" b="1">
                <a:solidFill>
                  <a:srgbClr val="FFFF00"/>
                </a:solidFill>
                <a:latin typeface="+mn-lt"/>
              </a:rPr>
              <a:t>- </a:t>
            </a:r>
            <a:r>
              <a:rPr lang="en-US" sz="5400" dirty="0">
                <a:solidFill>
                  <a:srgbClr val="FFFF00"/>
                </a:solidFill>
                <a:latin typeface="+mn-lt"/>
              </a:rPr>
              <a:t>answers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5F59BF5-37E3-486C-A56E-48973B027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057" y="1961324"/>
            <a:ext cx="11374198" cy="4770781"/>
          </a:xfrm>
        </p:spPr>
        <p:txBody>
          <a:bodyPr numCol="2">
            <a:noAutofit/>
          </a:bodyPr>
          <a:lstStyle/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30,000 for a game; 40,000 for a concert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 smtClean="0">
                <a:solidFill>
                  <a:srgbClr val="FFFF00"/>
                </a:solidFill>
              </a:rPr>
              <a:t>D - 17</a:t>
            </a:r>
            <a:endParaRPr lang="en-AU" sz="2200" dirty="0">
              <a:solidFill>
                <a:srgbClr val="FFFF00"/>
              </a:solidFill>
            </a:endParaRP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Parramatta, with around 37%, compared to Sydney at around 25%.  Parramatta also beats Sydney for percentage of workers with a Bachelor Degree or higher, at just under 50%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D – 28,000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About 10-14% of Australians are descended from these convict women.  About 2/3 of the 12,600 convict women sent to the colony spent time in the factory. We’ll accept any answer between 10-14%.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D – 58%, or to be precise 58.18%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endParaRPr lang="en-AU" sz="2200" dirty="0">
              <a:solidFill>
                <a:srgbClr val="FFFF00"/>
              </a:solidFill>
            </a:endParaRP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endParaRPr lang="en-AU" sz="2200" dirty="0">
              <a:solidFill>
                <a:srgbClr val="FFFF00"/>
              </a:solidFill>
            </a:endParaRP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C - April 2017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A – Mandarin, Hindi and Cantonese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C – 34 years, compared to Greater Sydney at 36 years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D – 900,000. They cheered the 19,000 awards given across 5,500 classes; ate 50,000 scones and 15,000 cheese toasties (not to mention lots of </a:t>
            </a:r>
            <a:r>
              <a:rPr lang="en-AU" sz="2200" dirty="0" err="1">
                <a:solidFill>
                  <a:srgbClr val="FFFF00"/>
                </a:solidFill>
              </a:rPr>
              <a:t>pluto</a:t>
            </a:r>
            <a:r>
              <a:rPr lang="en-AU" sz="2200" dirty="0">
                <a:solidFill>
                  <a:srgbClr val="FFFF00"/>
                </a:solidFill>
              </a:rPr>
              <a:t> pups, ice creams, fairy floss and pies); admired over 14,000 animals; watched 240 competitors chop through 4000 blocks of wood; and took home 1.6 million showbags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endParaRPr lang="en-AU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2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BE505C1-ED4A-457A-B0C1-F16A419E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9" y="-448612"/>
            <a:ext cx="5219699" cy="15862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>
                <a:solidFill>
                  <a:srgbClr val="FFFF00"/>
                </a:solidFill>
              </a:rPr>
              <a:t>WHat</a:t>
            </a:r>
            <a:r>
              <a:rPr lang="en-US" sz="5400" dirty="0">
                <a:solidFill>
                  <a:srgbClr val="FFFF00"/>
                </a:solidFill>
              </a:rPr>
              <a:t> AM I?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465548-0B6B-47A4-853F-987DB6BFB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564" y="900873"/>
            <a:ext cx="7109926" cy="56674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Many of my buildings were designed by Francis Greenway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My inmates had a range of over 180 trades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My third class inmates were required to break rocks or pick oakum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My original, lesser-known location was in what was later to become Prince Alfred Square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My looms produced woollen cloth, blankets, fine linen, sailcloth and more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Punishments included long stretches in solitary confinement and head shaving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5 riots were recorded as taking place before I shut down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My site was later repurposed into an insane asylum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1 in 7 Australians is said to descend from my alumni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5000 women passed through my gates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F305E11-15DE-4244-94F9-FD9B4A83E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650" r="3650"/>
          <a:stretch/>
        </p:blipFill>
        <p:spPr>
          <a:xfrm>
            <a:off x="7464490" y="900872"/>
            <a:ext cx="4372945" cy="471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D72B95-6FD5-494B-A40C-6B0F2DB8FF29}"/>
              </a:ext>
            </a:extLst>
          </p:cNvPr>
          <p:cNvSpPr txBox="1"/>
          <p:nvPr/>
        </p:nvSpPr>
        <p:spPr>
          <a:xfrm>
            <a:off x="6374294" y="5663682"/>
            <a:ext cx="589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FF00"/>
                </a:solidFill>
              </a:rPr>
              <a:t>Parramatta Female Factory</a:t>
            </a:r>
          </a:p>
        </p:txBody>
      </p:sp>
    </p:spTree>
    <p:extLst>
      <p:ext uri="{BB962C8B-B14F-4D97-AF65-F5344CB8AC3E}">
        <p14:creationId xmlns:p14="http://schemas.microsoft.com/office/powerpoint/2010/main" val="32468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0" y="-209240"/>
            <a:ext cx="6502255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The numbers game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4467" r="24467"/>
          <a:stretch/>
        </p:blipFill>
        <p:spPr>
          <a:xfrm>
            <a:off x="5743576" y="1573060"/>
            <a:ext cx="6315074" cy="448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172" y="2244355"/>
            <a:ext cx="5544992" cy="32351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Q1  </a:t>
            </a:r>
          </a:p>
          <a:p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people can Bankwest Stadium seat for a game and how many for a concert?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6" y="232095"/>
            <a:ext cx="6767804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The numbers game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04" y="1567813"/>
            <a:ext cx="5391562" cy="438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073" y="729842"/>
            <a:ext cx="5570985" cy="60568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Q2  </a:t>
            </a:r>
          </a:p>
          <a:p>
            <a:pPr lvl="0">
              <a:lnSpc>
                <a:spcPct val="107000"/>
              </a:lnSpc>
            </a:pPr>
            <a:r>
              <a:rPr lang="en-AU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Parramatta </a:t>
            </a:r>
            <a:r>
              <a:rPr lang="en-AU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Square, also known as the NAB Centre, is how many stories high?</a:t>
            </a:r>
            <a:endParaRPr lang="en-AU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</a:t>
            </a:r>
            <a:endParaRPr lang="en-AU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endParaRPr lang="en-AU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40</a:t>
            </a:r>
            <a:endParaRPr lang="en-AU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</a:t>
            </a:r>
            <a:endParaRPr lang="en-AU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54" y="-261798"/>
            <a:ext cx="696492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The numbers game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7771" r="17771"/>
          <a:stretch/>
        </p:blipFill>
        <p:spPr>
          <a:xfrm>
            <a:off x="5805182" y="1209165"/>
            <a:ext cx="6023295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873" y="2024734"/>
            <a:ext cx="5380309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Q3 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2016 census (most recent) which had the higher percentage of professional workers, Sydney or Parramatta?</a:t>
            </a:r>
          </a:p>
        </p:txBody>
      </p:sp>
    </p:spTree>
    <p:extLst>
      <p:ext uri="{BB962C8B-B14F-4D97-AF65-F5344CB8AC3E}">
        <p14:creationId xmlns:p14="http://schemas.microsoft.com/office/powerpoint/2010/main" val="25214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0" y="173372"/>
            <a:ext cx="6543413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The numbers game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0939" r="20939"/>
          <a:stretch/>
        </p:blipFill>
        <p:spPr>
          <a:xfrm>
            <a:off x="6327776" y="1479957"/>
            <a:ext cx="5079998" cy="4915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4557" y="1644242"/>
            <a:ext cx="5560943" cy="44629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Q4 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2026 how many people are predicted to use the Parramatta Light Rail every day?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5,000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13,000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21,000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28,000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2" y="-74708"/>
            <a:ext cx="686377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The numbers game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136" b="15136"/>
          <a:stretch/>
        </p:blipFill>
        <p:spPr>
          <a:xfrm>
            <a:off x="5850997" y="1814523"/>
            <a:ext cx="6126683" cy="427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783" y="2024734"/>
            <a:ext cx="5706717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Q5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percentage of Australians are believed to have had an ancestress who went through the Parramatta Female Factory? </a:t>
            </a:r>
          </a:p>
        </p:txBody>
      </p:sp>
    </p:spTree>
    <p:extLst>
      <p:ext uri="{BB962C8B-B14F-4D97-AF65-F5344CB8AC3E}">
        <p14:creationId xmlns:p14="http://schemas.microsoft.com/office/powerpoint/2010/main" val="32996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8" y="-192272"/>
            <a:ext cx="6697697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The numbers game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3819" r="1056" b="-3819"/>
          <a:stretch/>
        </p:blipFill>
        <p:spPr>
          <a:xfrm>
            <a:off x="5600696" y="1263995"/>
            <a:ext cx="6490636" cy="523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323" y="1263995"/>
            <a:ext cx="5349116" cy="523814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Q6  </a:t>
            </a:r>
          </a:p>
          <a:p>
            <a:pPr lvl="0">
              <a:lnSpc>
                <a:spcPct val="107000"/>
              </a:lnSpc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nearest percentage, by how much is the population of Parramatta expected to grow between 2019 – 2036?</a:t>
            </a:r>
          </a:p>
          <a:p>
            <a:pPr marL="971550" lvl="1" indent="-5143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</a:p>
          <a:p>
            <a:pPr marL="971550" lvl="1" indent="-5143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17%</a:t>
            </a:r>
          </a:p>
          <a:p>
            <a:pPr marL="971550" lvl="1" indent="-5143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91%</a:t>
            </a:r>
          </a:p>
          <a:p>
            <a:pPr marL="971550" lvl="1" indent="-5143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58%</a:t>
            </a:r>
            <a:endParaRPr lang="en-AU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buFont typeface="+mj-lt"/>
              <a:buAutoNum type="alphaLcPeriod"/>
            </a:pPr>
            <a:endParaRPr lang="en-AU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-162976"/>
            <a:ext cx="6817453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The numbers game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503" r="15503"/>
          <a:stretch/>
        </p:blipFill>
        <p:spPr>
          <a:xfrm>
            <a:off x="6242666" y="1156825"/>
            <a:ext cx="544707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670" y="2250024"/>
            <a:ext cx="5653830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Q7 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what month of what year did Western Sydney Wanderer membership first reach the milestone of 20,000 members? 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i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June </a:t>
            </a:r>
            <a:r>
              <a:rPr lang="en-AU" sz="32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i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February </a:t>
            </a:r>
            <a:r>
              <a:rPr lang="en-AU" sz="32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i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April </a:t>
            </a:r>
            <a:r>
              <a:rPr lang="en-AU" sz="32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i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August </a:t>
            </a:r>
            <a:r>
              <a:rPr lang="en-AU" sz="32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56" y="325143"/>
            <a:ext cx="690449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The numbers game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945" r="6945"/>
          <a:stretch/>
        </p:blipFill>
        <p:spPr>
          <a:xfrm>
            <a:off x="5905499" y="1734751"/>
            <a:ext cx="5944377" cy="4601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124" y="2130750"/>
            <a:ext cx="5563376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Q8 </a:t>
            </a:r>
          </a:p>
          <a:p>
            <a:pPr lvl="0">
              <a:lnSpc>
                <a:spcPct val="107000"/>
              </a:lnSpc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are the top three languages other than English spoken at home in Parramatta?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Mandarin</a:t>
            </a: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Hindi, Cantonese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Mandarin</a:t>
            </a: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Korean, Hindi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Hindi</a:t>
            </a: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Mandarin, Arabic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Cantonese</a:t>
            </a: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Mandarin, Korean</a:t>
            </a:r>
          </a:p>
        </p:txBody>
      </p:sp>
    </p:spTree>
    <p:extLst>
      <p:ext uri="{BB962C8B-B14F-4D97-AF65-F5344CB8AC3E}">
        <p14:creationId xmlns:p14="http://schemas.microsoft.com/office/powerpoint/2010/main" val="14750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{A783B17D-9AC6-4625-B751-37AA45A6D39F}tf03457452</Template>
  <TotalTime>698</TotalTime>
  <Words>1114</Words>
  <Application>Microsoft Office PowerPoint</Application>
  <PresentationFormat>Widescreen</PresentationFormat>
  <Paragraphs>147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Celestial</vt:lpstr>
      <vt:lpstr>The numbers game</vt:lpstr>
      <vt:lpstr>The numbers game</vt:lpstr>
      <vt:lpstr>The numbers game</vt:lpstr>
      <vt:lpstr>The numbers game</vt:lpstr>
      <vt:lpstr>The numbers game</vt:lpstr>
      <vt:lpstr>The numbers game</vt:lpstr>
      <vt:lpstr>The numbers game</vt:lpstr>
      <vt:lpstr>The numbers game</vt:lpstr>
      <vt:lpstr>The numbers game</vt:lpstr>
      <vt:lpstr>The numbers game</vt:lpstr>
      <vt:lpstr>The numbers game</vt:lpstr>
      <vt:lpstr>The numbers game - answers </vt:lpstr>
      <vt:lpstr>WHat AM 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&amp; culture</dc:title>
  <dc:creator>Sasa Kennedy</dc:creator>
  <cp:lastModifiedBy>Rebecca Falzon</cp:lastModifiedBy>
  <cp:revision>62</cp:revision>
  <dcterms:created xsi:type="dcterms:W3CDTF">2020-12-14T22:43:03Z</dcterms:created>
  <dcterms:modified xsi:type="dcterms:W3CDTF">2021-03-14T01:55:47Z</dcterms:modified>
</cp:coreProperties>
</file>