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sldIdLst>
    <p:sldId id="271" r:id="rId2"/>
    <p:sldId id="273" r:id="rId3"/>
    <p:sldId id="274" r:id="rId4"/>
    <p:sldId id="275" r:id="rId5"/>
    <p:sldId id="276" r:id="rId6"/>
    <p:sldId id="278" r:id="rId7"/>
    <p:sldId id="280" r:id="rId8"/>
    <p:sldId id="281" r:id="rId9"/>
    <p:sldId id="279" r:id="rId10"/>
    <p:sldId id="282" r:id="rId11"/>
    <p:sldId id="277" r:id="rId12"/>
    <p:sldId id="272" r:id="rId13"/>
    <p:sldId id="28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674" autoAdjust="0"/>
  </p:normalViewPr>
  <p:slideViewPr>
    <p:cSldViewPr snapToGrid="0">
      <p:cViewPr varScale="1">
        <p:scale>
          <a:sx n="101" d="100"/>
          <a:sy n="101" d="100"/>
        </p:scale>
        <p:origin x="21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F6C9F-9FD4-4AF3-B5B7-C5F83DCC1DF0}" type="datetimeFigureOut">
              <a:rPr lang="en-AU" smtClean="0"/>
              <a:t>23/02/2021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1F314E-48F7-4AB4-84E6-13C534B9C079}" type="slidenum">
              <a:rPr lang="en-AU" smtClean="0"/>
              <a:t>‹#›</a:t>
            </a:fld>
            <a:endParaRPr lang="en-AU"/>
          </a:p>
        </p:txBody>
      </p:sp>
    </p:spTree>
    <p:extLst>
      <p:ext uri="{BB962C8B-B14F-4D97-AF65-F5344CB8AC3E}">
        <p14:creationId xmlns:p14="http://schemas.microsoft.com/office/powerpoint/2010/main" val="2483037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Before starting online meeting:</a:t>
            </a:r>
          </a:p>
          <a:p>
            <a:pPr marL="171450" indent="-171450">
              <a:buFont typeface="Arial" panose="020B0604020202020204" pitchFamily="34" charset="0"/>
              <a:buChar char="•"/>
            </a:pPr>
            <a:r>
              <a:rPr lang="en-AU" dirty="0"/>
              <a:t>Select </a:t>
            </a:r>
            <a:r>
              <a:rPr lang="en-AU" b="1" dirty="0"/>
              <a:t>Slide show </a:t>
            </a:r>
            <a:r>
              <a:rPr lang="en-AU" dirty="0"/>
              <a:t>from top bar and click </a:t>
            </a:r>
            <a:r>
              <a:rPr lang="en-AU" b="1" dirty="0"/>
              <a:t>“From beginning”</a:t>
            </a:r>
          </a:p>
          <a:p>
            <a:pPr marL="171450" indent="-171450">
              <a:buFont typeface="Arial" panose="020B0604020202020204" pitchFamily="34" charset="0"/>
              <a:buChar char="•"/>
            </a:pPr>
            <a:r>
              <a:rPr lang="en-AU" dirty="0"/>
              <a:t>You will be able to see the notes; participants will only see slides</a:t>
            </a:r>
          </a:p>
          <a:p>
            <a:pPr marL="171450" indent="-171450">
              <a:buFont typeface="Arial" panose="020B0604020202020204" pitchFamily="34" charset="0"/>
              <a:buChar char="•"/>
            </a:pPr>
            <a:endParaRPr lang="en-AU" dirty="0"/>
          </a:p>
          <a:p>
            <a:r>
              <a:rPr lang="en-AU" dirty="0"/>
              <a:t>Before starting quiz: </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C</a:t>
            </a:r>
            <a:r>
              <a:rPr lang="en-AU"/>
              <a:t>heck </a:t>
            </a:r>
            <a:r>
              <a:rPr lang="en-AU" dirty="0"/>
              <a:t>that participants have a pen and paper at the ready, to write down their answers.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Each correct answer is worth 1 point.</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If playing in teams, remind groups to mute their mic as they discuss their answer, so they don’t accidentally tell other teams.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Remember to speak slowly and clearly, so everyone understands the questions.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Check that everyone is ready before moving on to next question. </a:t>
            </a:r>
          </a:p>
        </p:txBody>
      </p:sp>
      <p:sp>
        <p:nvSpPr>
          <p:cNvPr id="4" name="Slide Number Placeholder 3"/>
          <p:cNvSpPr>
            <a:spLocks noGrp="1"/>
          </p:cNvSpPr>
          <p:nvPr>
            <p:ph type="sldNum" sz="quarter" idx="5"/>
          </p:nvPr>
        </p:nvSpPr>
        <p:spPr/>
        <p:txBody>
          <a:bodyPr/>
          <a:lstStyle/>
          <a:p>
            <a:fld id="{6FF799E7-E1E4-4F18-9ED2-58215F3E7690}" type="slidenum">
              <a:rPr lang="en-AU" smtClean="0"/>
              <a:t>1</a:t>
            </a:fld>
            <a:endParaRPr lang="en-AU"/>
          </a:p>
        </p:txBody>
      </p:sp>
    </p:spTree>
    <p:extLst>
      <p:ext uri="{BB962C8B-B14F-4D97-AF65-F5344CB8AC3E}">
        <p14:creationId xmlns:p14="http://schemas.microsoft.com/office/powerpoint/2010/main" val="1660781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10</a:t>
            </a:fld>
            <a:endParaRPr lang="en-AU"/>
          </a:p>
        </p:txBody>
      </p:sp>
    </p:spTree>
    <p:extLst>
      <p:ext uri="{BB962C8B-B14F-4D97-AF65-F5344CB8AC3E}">
        <p14:creationId xmlns:p14="http://schemas.microsoft.com/office/powerpoint/2010/main" val="4275581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11</a:t>
            </a:fld>
            <a:endParaRPr lang="en-AU"/>
          </a:p>
        </p:txBody>
      </p:sp>
    </p:spTree>
    <p:extLst>
      <p:ext uri="{BB962C8B-B14F-4D97-AF65-F5344CB8AC3E}">
        <p14:creationId xmlns:p14="http://schemas.microsoft.com/office/powerpoint/2010/main" val="829063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The Sporting Life - Answers</a:t>
            </a:r>
          </a:p>
          <a:p>
            <a:pPr marL="228600" lvl="0" indent="-228600">
              <a:buFont typeface="+mj-lt"/>
              <a:buAutoNum type="arabicPeriod"/>
            </a:pPr>
            <a:r>
              <a:rPr lang="en-AU" sz="1200" kern="1200" dirty="0">
                <a:solidFill>
                  <a:schemeClr val="tx1"/>
                </a:solidFill>
                <a:effectLst/>
                <a:latin typeface="+mn-lt"/>
                <a:ea typeface="+mn-ea"/>
                <a:cs typeface="+mn-cs"/>
              </a:rPr>
              <a:t>What two teams contested the first international rugby match in Australia? </a:t>
            </a:r>
            <a:r>
              <a:rPr lang="en-AU" sz="1200" i="1" kern="1200" dirty="0">
                <a:solidFill>
                  <a:schemeClr val="tx1"/>
                </a:solidFill>
                <a:effectLst/>
                <a:latin typeface="+mn-lt"/>
                <a:ea typeface="+mn-ea"/>
                <a:cs typeface="+mn-cs"/>
              </a:rPr>
              <a:t>New Zealand (a private team at the time) and Cumberland County, at the Kings School Cricket Ground, Parramatta in 1884.  New Zealand won 33:0.</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Which Sydney Olympic Venue is not located in Parramatta LGA?  </a:t>
            </a:r>
            <a:r>
              <a:rPr lang="en-AU" sz="1200" i="1" kern="1200" dirty="0">
                <a:solidFill>
                  <a:schemeClr val="tx1"/>
                </a:solidFill>
                <a:effectLst/>
                <a:latin typeface="+mn-lt"/>
                <a:ea typeface="+mn-ea"/>
                <a:cs typeface="+mn-cs"/>
              </a:rPr>
              <a:t>Dunc </a:t>
            </a:r>
            <a:r>
              <a:rPr lang="en-AU" sz="1200" i="1" kern="1200" dirty="0" err="1">
                <a:solidFill>
                  <a:schemeClr val="tx1"/>
                </a:solidFill>
                <a:effectLst/>
                <a:latin typeface="+mn-lt"/>
                <a:ea typeface="+mn-ea"/>
                <a:cs typeface="+mn-cs"/>
              </a:rPr>
              <a:t>Gray</a:t>
            </a:r>
            <a:r>
              <a:rPr lang="en-AU" sz="1200" i="1" kern="1200" dirty="0">
                <a:solidFill>
                  <a:schemeClr val="tx1"/>
                </a:solidFill>
                <a:effectLst/>
                <a:latin typeface="+mn-lt"/>
                <a:ea typeface="+mn-ea"/>
                <a:cs typeface="+mn-cs"/>
              </a:rPr>
              <a:t> Velodrome – it’s in Blacktown</a:t>
            </a:r>
            <a:endParaRPr lang="en-AU" sz="1200" kern="1200" dirty="0">
              <a:solidFill>
                <a:schemeClr val="tx1"/>
              </a:solidFill>
              <a:effectLst/>
              <a:latin typeface="+mn-lt"/>
              <a:ea typeface="+mn-ea"/>
              <a:cs typeface="+mn-cs"/>
            </a:endParaRPr>
          </a:p>
          <a:p>
            <a:pPr marL="685800" lvl="1" indent="-228600">
              <a:buFont typeface="+mj-lt"/>
              <a:buAutoNum type="alphaLcPeriod"/>
            </a:pPr>
            <a:r>
              <a:rPr lang="en-AU" sz="1200" kern="1200" dirty="0">
                <a:solidFill>
                  <a:schemeClr val="tx1"/>
                </a:solidFill>
                <a:effectLst/>
                <a:latin typeface="+mn-lt"/>
                <a:ea typeface="+mn-ea"/>
                <a:cs typeface="+mn-cs"/>
              </a:rPr>
              <a:t>Olympic Stadium</a:t>
            </a:r>
          </a:p>
          <a:p>
            <a:pPr marL="685800" lvl="1" indent="-228600">
              <a:buFont typeface="+mj-lt"/>
              <a:buAutoNum type="alphaLcPeriod"/>
            </a:pPr>
            <a:r>
              <a:rPr lang="en-AU" sz="1200" kern="1200" dirty="0">
                <a:solidFill>
                  <a:schemeClr val="tx1"/>
                </a:solidFill>
                <a:effectLst/>
                <a:latin typeface="+mn-lt"/>
                <a:ea typeface="+mn-ea"/>
                <a:cs typeface="+mn-cs"/>
              </a:rPr>
              <a:t>State Sports Centre (table tennis and Taekwondo)</a:t>
            </a:r>
          </a:p>
          <a:p>
            <a:pPr marL="685800" lvl="1" indent="-228600">
              <a:buFont typeface="+mj-lt"/>
              <a:buAutoNum type="alphaLcPeriod"/>
            </a:pPr>
            <a:r>
              <a:rPr lang="en-AU" sz="1200" kern="1200" dirty="0">
                <a:solidFill>
                  <a:schemeClr val="tx1"/>
                </a:solidFill>
                <a:effectLst/>
                <a:latin typeface="+mn-lt"/>
                <a:ea typeface="+mn-ea"/>
                <a:cs typeface="+mn-cs"/>
              </a:rPr>
              <a:t>Dunc </a:t>
            </a:r>
            <a:r>
              <a:rPr lang="en-AU" sz="1200" kern="1200" dirty="0" err="1">
                <a:solidFill>
                  <a:schemeClr val="tx1"/>
                </a:solidFill>
                <a:effectLst/>
                <a:latin typeface="+mn-lt"/>
                <a:ea typeface="+mn-ea"/>
                <a:cs typeface="+mn-cs"/>
              </a:rPr>
              <a:t>Gray</a:t>
            </a:r>
            <a:r>
              <a:rPr lang="en-AU" sz="1200" kern="1200" dirty="0">
                <a:solidFill>
                  <a:schemeClr val="tx1"/>
                </a:solidFill>
                <a:effectLst/>
                <a:latin typeface="+mn-lt"/>
                <a:ea typeface="+mn-ea"/>
                <a:cs typeface="+mn-cs"/>
              </a:rPr>
              <a:t> Velodrome</a:t>
            </a:r>
          </a:p>
          <a:p>
            <a:pPr marL="685800" lvl="1" indent="-228600">
              <a:buFont typeface="+mj-lt"/>
              <a:buAutoNum type="alphaLcPeriod"/>
            </a:pPr>
            <a:r>
              <a:rPr lang="en-AU" sz="1200" kern="1200" dirty="0">
                <a:solidFill>
                  <a:schemeClr val="tx1"/>
                </a:solidFill>
                <a:effectLst/>
                <a:latin typeface="+mn-lt"/>
                <a:ea typeface="+mn-ea"/>
                <a:cs typeface="+mn-cs"/>
              </a:rPr>
              <a:t>Sydney International Archery Park</a:t>
            </a:r>
          </a:p>
          <a:p>
            <a:pPr marL="228600" lvl="0" indent="-228600">
              <a:buFont typeface="+mj-lt"/>
              <a:buAutoNum type="arabicPeriod"/>
            </a:pPr>
            <a:r>
              <a:rPr lang="en-AU" sz="1200" kern="1200" dirty="0">
                <a:solidFill>
                  <a:schemeClr val="tx1"/>
                </a:solidFill>
                <a:effectLst/>
                <a:latin typeface="+mn-lt"/>
                <a:ea typeface="+mn-ea"/>
                <a:cs typeface="+mn-cs"/>
              </a:rPr>
              <a:t>How did the Parramatta Eels fans celebrate their first ever Grand Final win in 1981? </a:t>
            </a:r>
            <a:r>
              <a:rPr lang="en-AU" sz="1200" i="1" kern="1200" dirty="0">
                <a:solidFill>
                  <a:schemeClr val="tx1"/>
                </a:solidFill>
                <a:effectLst/>
                <a:latin typeface="+mn-lt"/>
                <a:ea typeface="+mn-ea"/>
                <a:cs typeface="+mn-cs"/>
              </a:rPr>
              <a:t>C – the destruction of Cumberland Oval left the eels homeless for five years</a:t>
            </a:r>
            <a:endParaRPr lang="en-AU" sz="1200" kern="1200" dirty="0">
              <a:solidFill>
                <a:schemeClr val="tx1"/>
              </a:solidFill>
              <a:effectLst/>
              <a:latin typeface="+mn-lt"/>
              <a:ea typeface="+mn-ea"/>
              <a:cs typeface="+mn-cs"/>
            </a:endParaRPr>
          </a:p>
          <a:p>
            <a:pPr marL="685800" lvl="1" indent="-228600">
              <a:buFont typeface="+mj-lt"/>
              <a:buAutoNum type="alphaLcPeriod"/>
            </a:pPr>
            <a:r>
              <a:rPr lang="en-AU" sz="1200" kern="1200" dirty="0">
                <a:solidFill>
                  <a:schemeClr val="tx1"/>
                </a:solidFill>
                <a:effectLst/>
                <a:latin typeface="+mn-lt"/>
                <a:ea typeface="+mn-ea"/>
                <a:cs typeface="+mn-cs"/>
              </a:rPr>
              <a:t>A few quiet drinks at the Parramatta Leagues Club</a:t>
            </a:r>
          </a:p>
          <a:p>
            <a:pPr marL="685800" lvl="1" indent="-228600">
              <a:buFont typeface="+mj-lt"/>
              <a:buAutoNum type="alphaLcPeriod"/>
            </a:pPr>
            <a:r>
              <a:rPr lang="en-AU" sz="1200" kern="1200" dirty="0">
                <a:solidFill>
                  <a:schemeClr val="tx1"/>
                </a:solidFill>
                <a:effectLst/>
                <a:latin typeface="+mn-lt"/>
                <a:ea typeface="+mn-ea"/>
                <a:cs typeface="+mn-cs"/>
              </a:rPr>
              <a:t>A ticker-tape parade through the city</a:t>
            </a:r>
          </a:p>
          <a:p>
            <a:pPr marL="685800" lvl="1" indent="-228600">
              <a:buFont typeface="+mj-lt"/>
              <a:buAutoNum type="alphaLcPeriod"/>
            </a:pPr>
            <a:r>
              <a:rPr lang="en-AU" sz="1200" kern="1200" dirty="0">
                <a:solidFill>
                  <a:schemeClr val="tx1"/>
                </a:solidFill>
                <a:effectLst/>
                <a:latin typeface="+mn-lt"/>
                <a:ea typeface="+mn-ea"/>
                <a:cs typeface="+mn-cs"/>
              </a:rPr>
              <a:t>Burning down the grandstand at Cumberland Oval</a:t>
            </a:r>
          </a:p>
          <a:p>
            <a:pPr marL="685800" lvl="1" indent="-228600">
              <a:buFont typeface="+mj-lt"/>
              <a:buAutoNum type="alphaLcPeriod"/>
            </a:pPr>
            <a:r>
              <a:rPr lang="en-AU" sz="1200" kern="1200" dirty="0">
                <a:solidFill>
                  <a:schemeClr val="tx1"/>
                </a:solidFill>
                <a:effectLst/>
                <a:latin typeface="+mn-lt"/>
                <a:ea typeface="+mn-ea"/>
                <a:cs typeface="+mn-cs"/>
              </a:rPr>
              <a:t>An all-in brawl with the fans of the defeated Newtown team</a:t>
            </a:r>
          </a:p>
          <a:p>
            <a:pPr marL="228600" lvl="0" indent="-228600">
              <a:buFont typeface="+mj-lt"/>
              <a:buAutoNum type="arabicPeriod"/>
            </a:pPr>
            <a:r>
              <a:rPr lang="en-AU" sz="1200" kern="1200" dirty="0">
                <a:solidFill>
                  <a:schemeClr val="tx1"/>
                </a:solidFill>
                <a:effectLst/>
                <a:latin typeface="+mn-lt"/>
                <a:ea typeface="+mn-ea"/>
                <a:cs typeface="+mn-cs"/>
              </a:rPr>
              <a:t>What type of racing took place in Parramatta Park from 1952-55?  </a:t>
            </a:r>
            <a:r>
              <a:rPr lang="en-AU" sz="1200" i="1" kern="1200" dirty="0">
                <a:solidFill>
                  <a:schemeClr val="tx1"/>
                </a:solidFill>
                <a:effectLst/>
                <a:latin typeface="+mn-lt"/>
                <a:ea typeface="+mn-ea"/>
                <a:cs typeface="+mn-cs"/>
              </a:rPr>
              <a:t>Motor racing (Car and bike) A Grand Prix had been scheduled in 1938, with a field of international drivers, but to the fury of the competitors, council and fans the Police Commissioner banned it at the last minute, claiming the tight bends were too dangerous to participants and the public.</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Who was the flag bearer for Australia at the opening ceremony of the Sydney Olympics?  </a:t>
            </a:r>
            <a:r>
              <a:rPr lang="en-AU" sz="1200" i="1" kern="1200" dirty="0">
                <a:solidFill>
                  <a:schemeClr val="tx1"/>
                </a:solidFill>
                <a:effectLst/>
                <a:latin typeface="+mn-lt"/>
                <a:ea typeface="+mn-ea"/>
                <a:cs typeface="+mn-cs"/>
              </a:rPr>
              <a:t>Andrew Gaze (basketballer)</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Which two clubs combined to become the Australian Turf Club which currently owns and manages Rosehill Gardens Racetrack?  </a:t>
            </a:r>
            <a:r>
              <a:rPr lang="en-AU" sz="1200" i="1" kern="1200" dirty="0">
                <a:solidFill>
                  <a:schemeClr val="tx1"/>
                </a:solidFill>
                <a:effectLst/>
                <a:latin typeface="+mn-lt"/>
                <a:ea typeface="+mn-ea"/>
                <a:cs typeface="+mn-cs"/>
              </a:rPr>
              <a:t>Australian Jockey Club and Sydney Turf Club</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What is the name of the local soccer (football) team and what are their club colours? </a:t>
            </a:r>
            <a:r>
              <a:rPr lang="en-AU" sz="1200" i="1" kern="1200" dirty="0">
                <a:solidFill>
                  <a:schemeClr val="tx1"/>
                </a:solidFill>
                <a:effectLst/>
                <a:latin typeface="+mn-lt"/>
                <a:ea typeface="+mn-ea"/>
                <a:cs typeface="+mn-cs"/>
              </a:rPr>
              <a:t>Western Sydney Wanderers; red and black</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What famous local girl (born in Merrylands, grew up in Ermington) won three athletics gold medals at the 1956 Melbourne Olympics?</a:t>
            </a:r>
            <a:r>
              <a:rPr lang="en-AU" sz="1200" i="1" kern="1200" dirty="0">
                <a:solidFill>
                  <a:schemeClr val="tx1"/>
                </a:solidFill>
                <a:effectLst/>
                <a:latin typeface="+mn-lt"/>
                <a:ea typeface="+mn-ea"/>
                <a:cs typeface="+mn-cs"/>
              </a:rPr>
              <a:t>  Betty Cuthbert</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After which famous cricketer and commentator is a cricket ground in North Parramatta named?  </a:t>
            </a:r>
            <a:r>
              <a:rPr lang="en-AU" sz="1200" i="1" kern="1200" dirty="0">
                <a:solidFill>
                  <a:schemeClr val="tx1"/>
                </a:solidFill>
                <a:effectLst/>
                <a:latin typeface="+mn-lt"/>
                <a:ea typeface="+mn-ea"/>
                <a:cs typeface="+mn-cs"/>
              </a:rPr>
              <a:t>Richie </a:t>
            </a:r>
            <a:r>
              <a:rPr lang="en-AU" sz="1200" i="1" kern="1200" dirty="0" err="1">
                <a:solidFill>
                  <a:schemeClr val="tx1"/>
                </a:solidFill>
                <a:effectLst/>
                <a:latin typeface="+mn-lt"/>
                <a:ea typeface="+mn-ea"/>
                <a:cs typeface="+mn-cs"/>
              </a:rPr>
              <a:t>Benaud</a:t>
            </a:r>
            <a:r>
              <a:rPr lang="en-AU" sz="1200" i="1" kern="1200" dirty="0">
                <a:solidFill>
                  <a:schemeClr val="tx1"/>
                </a:solidFill>
                <a:effectLst/>
                <a:latin typeface="+mn-lt"/>
                <a:ea typeface="+mn-ea"/>
                <a:cs typeface="+mn-cs"/>
              </a:rPr>
              <a:t> Oval, previously known as Belmore Park</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In what year was the Parramatta Eels Rugby League Team formed? </a:t>
            </a:r>
            <a:r>
              <a:rPr lang="en-AU" sz="1200" i="1" kern="1200" dirty="0">
                <a:solidFill>
                  <a:schemeClr val="tx1"/>
                </a:solidFill>
                <a:effectLst/>
                <a:latin typeface="+mn-lt"/>
                <a:ea typeface="+mn-ea"/>
                <a:cs typeface="+mn-cs"/>
              </a:rPr>
              <a:t>1947, as the Parramatta District Rugby League Football Club</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FF799E7-E1E4-4F18-9ED2-58215F3E7690}" type="slidenum">
              <a:rPr lang="en-AU" smtClean="0"/>
              <a:t>12</a:t>
            </a:fld>
            <a:endParaRPr lang="en-AU"/>
          </a:p>
        </p:txBody>
      </p:sp>
    </p:spTree>
    <p:extLst>
      <p:ext uri="{BB962C8B-B14F-4D97-AF65-F5344CB8AC3E}">
        <p14:creationId xmlns:p14="http://schemas.microsoft.com/office/powerpoint/2010/main" val="536005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2</a:t>
            </a:fld>
            <a:endParaRPr lang="en-AU"/>
          </a:p>
        </p:txBody>
      </p:sp>
    </p:spTree>
    <p:extLst>
      <p:ext uri="{BB962C8B-B14F-4D97-AF65-F5344CB8AC3E}">
        <p14:creationId xmlns:p14="http://schemas.microsoft.com/office/powerpoint/2010/main" val="2754722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3</a:t>
            </a:fld>
            <a:endParaRPr lang="en-AU"/>
          </a:p>
        </p:txBody>
      </p:sp>
    </p:spTree>
    <p:extLst>
      <p:ext uri="{BB962C8B-B14F-4D97-AF65-F5344CB8AC3E}">
        <p14:creationId xmlns:p14="http://schemas.microsoft.com/office/powerpoint/2010/main" val="2576627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4</a:t>
            </a:fld>
            <a:endParaRPr lang="en-AU"/>
          </a:p>
        </p:txBody>
      </p:sp>
    </p:spTree>
    <p:extLst>
      <p:ext uri="{BB962C8B-B14F-4D97-AF65-F5344CB8AC3E}">
        <p14:creationId xmlns:p14="http://schemas.microsoft.com/office/powerpoint/2010/main" val="3551494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5</a:t>
            </a:fld>
            <a:endParaRPr lang="en-AU"/>
          </a:p>
        </p:txBody>
      </p:sp>
    </p:spTree>
    <p:extLst>
      <p:ext uri="{BB962C8B-B14F-4D97-AF65-F5344CB8AC3E}">
        <p14:creationId xmlns:p14="http://schemas.microsoft.com/office/powerpoint/2010/main" val="2036395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6</a:t>
            </a:fld>
            <a:endParaRPr lang="en-AU"/>
          </a:p>
        </p:txBody>
      </p:sp>
    </p:spTree>
    <p:extLst>
      <p:ext uri="{BB962C8B-B14F-4D97-AF65-F5344CB8AC3E}">
        <p14:creationId xmlns:p14="http://schemas.microsoft.com/office/powerpoint/2010/main" val="772988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7</a:t>
            </a:fld>
            <a:endParaRPr lang="en-AU"/>
          </a:p>
        </p:txBody>
      </p:sp>
    </p:spTree>
    <p:extLst>
      <p:ext uri="{BB962C8B-B14F-4D97-AF65-F5344CB8AC3E}">
        <p14:creationId xmlns:p14="http://schemas.microsoft.com/office/powerpoint/2010/main" val="3084872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8</a:t>
            </a:fld>
            <a:endParaRPr lang="en-AU"/>
          </a:p>
        </p:txBody>
      </p:sp>
    </p:spTree>
    <p:extLst>
      <p:ext uri="{BB962C8B-B14F-4D97-AF65-F5344CB8AC3E}">
        <p14:creationId xmlns:p14="http://schemas.microsoft.com/office/powerpoint/2010/main" val="2503416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9</a:t>
            </a:fld>
            <a:endParaRPr lang="en-AU"/>
          </a:p>
        </p:txBody>
      </p:sp>
    </p:spTree>
    <p:extLst>
      <p:ext uri="{BB962C8B-B14F-4D97-AF65-F5344CB8AC3E}">
        <p14:creationId xmlns:p14="http://schemas.microsoft.com/office/powerpoint/2010/main" val="919563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2/23/2021</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EAB2B7-655D-49AB-B54A-121DB53B5FD9}"/>
              </a:ext>
            </a:extLst>
          </p:cNvPr>
          <p:cNvSpPr>
            <a:spLocks noGrp="1"/>
          </p:cNvSpPr>
          <p:nvPr>
            <p:ph type="ctrTitle"/>
          </p:nvPr>
        </p:nvSpPr>
        <p:spPr>
          <a:xfrm>
            <a:off x="2472612" y="1964267"/>
            <a:ext cx="8687513" cy="2421464"/>
          </a:xfrm>
        </p:spPr>
        <p:txBody>
          <a:bodyPr>
            <a:normAutofit/>
          </a:bodyPr>
          <a:lstStyle/>
          <a:p>
            <a:r>
              <a:rPr lang="en-AU" sz="7200" b="1" dirty="0">
                <a:solidFill>
                  <a:srgbClr val="FFFF00"/>
                </a:solidFill>
              </a:rPr>
              <a:t>The sporting life</a:t>
            </a:r>
          </a:p>
        </p:txBody>
      </p:sp>
      <p:sp>
        <p:nvSpPr>
          <p:cNvPr id="6" name="Subtitle 5">
            <a:extLst>
              <a:ext uri="{FF2B5EF4-FFF2-40B4-BE49-F238E27FC236}">
                <a16:creationId xmlns:a16="http://schemas.microsoft.com/office/drawing/2014/main" id="{66928585-8A2A-4D0C-B323-C4789EA9E4FB}"/>
              </a:ext>
            </a:extLst>
          </p:cNvPr>
          <p:cNvSpPr>
            <a:spLocks noGrp="1"/>
          </p:cNvSpPr>
          <p:nvPr>
            <p:ph type="subTitle" idx="1"/>
          </p:nvPr>
        </p:nvSpPr>
        <p:spPr/>
        <p:txBody>
          <a:bodyPr>
            <a:normAutofit/>
          </a:bodyPr>
          <a:lstStyle/>
          <a:p>
            <a:r>
              <a:rPr lang="en-AU" sz="3200" dirty="0">
                <a:solidFill>
                  <a:srgbClr val="FFFF00"/>
                </a:solidFill>
              </a:rPr>
              <a:t>Parramatta</a:t>
            </a:r>
          </a:p>
        </p:txBody>
      </p:sp>
    </p:spTree>
    <p:extLst>
      <p:ext uri="{BB962C8B-B14F-4D97-AF65-F5344CB8AC3E}">
        <p14:creationId xmlns:p14="http://schemas.microsoft.com/office/powerpoint/2010/main" val="3883230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192858" y="14834"/>
            <a:ext cx="6844046" cy="1456267"/>
          </a:xfrm>
        </p:spPr>
        <p:txBody>
          <a:bodyPr vert="horz" lIns="91440" tIns="45720" rIns="91440" bIns="45720" rtlCol="0" anchor="ctr">
            <a:normAutofit/>
          </a:bodyPr>
          <a:lstStyle/>
          <a:p>
            <a:r>
              <a:rPr lang="en-US" sz="6000" dirty="0">
                <a:solidFill>
                  <a:srgbClr val="FFFF00"/>
                </a:solidFill>
              </a:rPr>
              <a:t>The sporting life</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9886" r="9886"/>
          <a:stretch/>
        </p:blipFill>
        <p:spPr>
          <a:xfrm>
            <a:off x="6822584" y="1476537"/>
            <a:ext cx="4962238" cy="4638915"/>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276837" y="2170506"/>
            <a:ext cx="6269737" cy="3542522"/>
          </a:xfrm>
        </p:spPr>
        <p:txBody>
          <a:bodyPr vert="horz" lIns="91440" tIns="45720" rIns="91440" bIns="45720" rtlCol="0" anchor="ctr">
            <a:noAutofit/>
          </a:bodyPr>
          <a:lstStyle/>
          <a:p>
            <a:r>
              <a:rPr lang="en-US" sz="4400" dirty="0">
                <a:solidFill>
                  <a:srgbClr val="FFFF00"/>
                </a:solidFill>
              </a:rPr>
              <a:t>Q9 </a:t>
            </a:r>
          </a:p>
          <a:p>
            <a:pPr lvl="0">
              <a:lnSpc>
                <a:spcPct val="107000"/>
              </a:lnSpc>
            </a:pPr>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After which famous cricketer and commentator is a cricket ground in North Parramatta named? </a:t>
            </a:r>
          </a:p>
        </p:txBody>
      </p:sp>
    </p:spTree>
    <p:extLst>
      <p:ext uri="{BB962C8B-B14F-4D97-AF65-F5344CB8AC3E}">
        <p14:creationId xmlns:p14="http://schemas.microsoft.com/office/powerpoint/2010/main" val="2536859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75501" y="-155258"/>
            <a:ext cx="6563838" cy="1456267"/>
          </a:xfrm>
        </p:spPr>
        <p:txBody>
          <a:bodyPr vert="horz" lIns="91440" tIns="45720" rIns="91440" bIns="45720" rtlCol="0" anchor="ctr">
            <a:normAutofit/>
          </a:bodyPr>
          <a:lstStyle/>
          <a:p>
            <a:r>
              <a:rPr lang="en-US" sz="6000" dirty="0">
                <a:solidFill>
                  <a:srgbClr val="FFFF00"/>
                </a:solidFill>
              </a:rPr>
              <a:t>The sporting life</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17577" r="17577"/>
          <a:stretch/>
        </p:blipFill>
        <p:spPr>
          <a:xfrm>
            <a:off x="6260725" y="1368797"/>
            <a:ext cx="5447070" cy="4725041"/>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255597" y="2236766"/>
            <a:ext cx="5840403" cy="3542522"/>
          </a:xfrm>
        </p:spPr>
        <p:txBody>
          <a:bodyPr vert="horz" lIns="91440" tIns="45720" rIns="91440" bIns="45720" rtlCol="0" anchor="ctr">
            <a:noAutofit/>
          </a:bodyPr>
          <a:lstStyle/>
          <a:p>
            <a:r>
              <a:rPr lang="en-US" sz="4400" dirty="0">
                <a:solidFill>
                  <a:srgbClr val="FFFF00"/>
                </a:solidFill>
              </a:rPr>
              <a:t>Q10  </a:t>
            </a:r>
          </a:p>
          <a:p>
            <a:pPr lvl="0">
              <a:lnSpc>
                <a:spcPct val="107000"/>
              </a:lnSpc>
            </a:pPr>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In what year was the Parramatta Eels Rugby League Team formed? </a:t>
            </a:r>
          </a:p>
        </p:txBody>
      </p:sp>
    </p:spTree>
    <p:extLst>
      <p:ext uri="{BB962C8B-B14F-4D97-AF65-F5344CB8AC3E}">
        <p14:creationId xmlns:p14="http://schemas.microsoft.com/office/powerpoint/2010/main" val="4145110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685801" y="166850"/>
            <a:ext cx="10131425" cy="1456267"/>
          </a:xfrm>
        </p:spPr>
        <p:txBody>
          <a:bodyPr vert="horz" lIns="91440" tIns="45720" rIns="91440" bIns="45720" rtlCol="0" anchor="ctr">
            <a:normAutofit/>
          </a:bodyPr>
          <a:lstStyle/>
          <a:p>
            <a:pPr>
              <a:lnSpc>
                <a:spcPct val="90000"/>
              </a:lnSpc>
            </a:pPr>
            <a:r>
              <a:rPr lang="en-US" sz="5400" dirty="0">
                <a:solidFill>
                  <a:srgbClr val="FFFF00"/>
                </a:solidFill>
                <a:latin typeface="+mn-lt"/>
              </a:rPr>
              <a:t>The numbers game </a:t>
            </a:r>
            <a:r>
              <a:rPr lang="en-US" sz="5400" b="1" dirty="0">
                <a:solidFill>
                  <a:srgbClr val="FFFF00"/>
                </a:solidFill>
                <a:latin typeface="+mn-lt"/>
              </a:rPr>
              <a:t>- </a:t>
            </a:r>
            <a:r>
              <a:rPr lang="en-US" sz="5400" dirty="0">
                <a:solidFill>
                  <a:srgbClr val="FFFF00"/>
                </a:solidFill>
                <a:latin typeface="+mn-lt"/>
              </a:rPr>
              <a:t>answers</a:t>
            </a:r>
            <a:br>
              <a:rPr lang="en-US" sz="3300" dirty="0"/>
            </a:br>
            <a:endParaRPr lang="en-US" sz="3300" dirty="0"/>
          </a:p>
        </p:txBody>
      </p:sp>
      <p:sp>
        <p:nvSpPr>
          <p:cNvPr id="16" name="Content Placeholder 15">
            <a:extLst>
              <a:ext uri="{FF2B5EF4-FFF2-40B4-BE49-F238E27FC236}">
                <a16:creationId xmlns:a16="http://schemas.microsoft.com/office/drawing/2014/main" id="{65F59BF5-37E3-486C-A56E-48973B02795B}"/>
              </a:ext>
            </a:extLst>
          </p:cNvPr>
          <p:cNvSpPr>
            <a:spLocks noGrp="1"/>
          </p:cNvSpPr>
          <p:nvPr>
            <p:ph sz="half" idx="1"/>
          </p:nvPr>
        </p:nvSpPr>
        <p:spPr>
          <a:xfrm>
            <a:off x="471057" y="1338470"/>
            <a:ext cx="11374198" cy="5352680"/>
          </a:xfrm>
        </p:spPr>
        <p:txBody>
          <a:bodyPr numCol="2">
            <a:noAutofit/>
          </a:bodyPr>
          <a:lstStyle/>
          <a:p>
            <a:pPr marL="342900" indent="-342900">
              <a:buClr>
                <a:srgbClr val="FFFF00"/>
              </a:buClr>
              <a:buFont typeface="+mj-lt"/>
              <a:buAutoNum type="arabicPeriod"/>
            </a:pPr>
            <a:r>
              <a:rPr lang="en-AU" sz="2400" dirty="0">
                <a:solidFill>
                  <a:srgbClr val="FFFF00"/>
                </a:solidFill>
              </a:rPr>
              <a:t>New Zealand (a private team at the time) and Cumberland County, at the Kings School Cricket Ground, Parramatta in 1884.  New Zealand won 33:0.</a:t>
            </a:r>
          </a:p>
          <a:p>
            <a:pPr marL="342900" indent="-342900">
              <a:buClr>
                <a:srgbClr val="FFFF00"/>
              </a:buClr>
              <a:buFont typeface="+mj-lt"/>
              <a:buAutoNum type="arabicPeriod"/>
            </a:pPr>
            <a:r>
              <a:rPr lang="en-AU" sz="2400" dirty="0">
                <a:solidFill>
                  <a:srgbClr val="FFFF00"/>
                </a:solidFill>
              </a:rPr>
              <a:t>Dunc Gray Velodrome – it’s in Bankstown</a:t>
            </a:r>
          </a:p>
          <a:p>
            <a:pPr marL="342900" indent="-342900">
              <a:buClr>
                <a:srgbClr val="FFFF00"/>
              </a:buClr>
              <a:buFont typeface="+mj-lt"/>
              <a:buAutoNum type="arabicPeriod"/>
            </a:pPr>
            <a:r>
              <a:rPr lang="en-AU" sz="2400" dirty="0">
                <a:solidFill>
                  <a:srgbClr val="FFFF00"/>
                </a:solidFill>
              </a:rPr>
              <a:t>C – the destruction of Cumberland Oval left the eels homeless for five years</a:t>
            </a:r>
          </a:p>
          <a:p>
            <a:pPr marL="342900" indent="-342900">
              <a:buClr>
                <a:srgbClr val="FFFF00"/>
              </a:buClr>
              <a:buFont typeface="+mj-lt"/>
              <a:buAutoNum type="arabicPeriod"/>
            </a:pPr>
            <a:r>
              <a:rPr lang="en-AU" sz="2400" dirty="0">
                <a:solidFill>
                  <a:srgbClr val="FFFF00"/>
                </a:solidFill>
              </a:rPr>
              <a:t>Motor racing (Car and bike). A Grand Prix had been scheduled in 1938, with a field of international drivers, but to the fury of the competitors, council and fans the Police Commissioner banned it at the last minute, claiming the tight bends were too dangerous for both drivers and spectators.</a:t>
            </a:r>
          </a:p>
          <a:p>
            <a:pPr marL="342900" indent="-342900">
              <a:buClr>
                <a:srgbClr val="FFFF00"/>
              </a:buClr>
              <a:buFont typeface="+mj-lt"/>
              <a:buAutoNum type="arabicPeriod"/>
            </a:pPr>
            <a:r>
              <a:rPr lang="en-AU" sz="2400" dirty="0">
                <a:solidFill>
                  <a:srgbClr val="FFFF00"/>
                </a:solidFill>
              </a:rPr>
              <a:t>Andrew Gaze (basketballer)</a:t>
            </a:r>
          </a:p>
          <a:p>
            <a:pPr marL="342900" indent="-342900">
              <a:buClr>
                <a:srgbClr val="FFFF00"/>
              </a:buClr>
              <a:buFont typeface="+mj-lt"/>
              <a:buAutoNum type="arabicPeriod"/>
            </a:pPr>
            <a:r>
              <a:rPr lang="en-AU" sz="2400" dirty="0">
                <a:solidFill>
                  <a:srgbClr val="FFFF00"/>
                </a:solidFill>
              </a:rPr>
              <a:t>Australian Jockey Club and Sydney Turf Club</a:t>
            </a:r>
          </a:p>
          <a:p>
            <a:pPr marL="342900" indent="-342900">
              <a:buClr>
                <a:srgbClr val="FFFF00"/>
              </a:buClr>
              <a:buFont typeface="+mj-lt"/>
              <a:buAutoNum type="arabicPeriod"/>
            </a:pPr>
            <a:r>
              <a:rPr lang="en-AU" sz="2400" dirty="0">
                <a:solidFill>
                  <a:srgbClr val="FFFF00"/>
                </a:solidFill>
              </a:rPr>
              <a:t>Western Sydney Wanderers; red and black</a:t>
            </a:r>
          </a:p>
          <a:p>
            <a:pPr marL="342900" indent="-342900">
              <a:buClr>
                <a:srgbClr val="FFFF00"/>
              </a:buClr>
              <a:buFont typeface="+mj-lt"/>
              <a:buAutoNum type="arabicPeriod"/>
            </a:pPr>
            <a:r>
              <a:rPr lang="en-AU" sz="2400" dirty="0">
                <a:solidFill>
                  <a:srgbClr val="FFFF00"/>
                </a:solidFill>
              </a:rPr>
              <a:t>Swimmers – because it meant the destruction of Parramatta Swimming Centre, without a replacement for several years</a:t>
            </a:r>
          </a:p>
          <a:p>
            <a:pPr marL="342900" indent="-342900">
              <a:buClr>
                <a:srgbClr val="FFFF00"/>
              </a:buClr>
              <a:buFont typeface="+mj-lt"/>
              <a:buAutoNum type="arabicPeriod"/>
            </a:pPr>
            <a:r>
              <a:rPr lang="en-AU" sz="2400" dirty="0">
                <a:solidFill>
                  <a:srgbClr val="FFFF00"/>
                </a:solidFill>
              </a:rPr>
              <a:t>Richie Benaud Oval, previously known as Belmore Park</a:t>
            </a:r>
          </a:p>
          <a:p>
            <a:pPr marL="342900" indent="-342900">
              <a:buClr>
                <a:srgbClr val="FFFF00"/>
              </a:buClr>
              <a:buFont typeface="+mj-lt"/>
              <a:buAutoNum type="arabicPeriod"/>
            </a:pPr>
            <a:r>
              <a:rPr lang="en-AU" sz="2400" dirty="0">
                <a:solidFill>
                  <a:srgbClr val="FFFF00"/>
                </a:solidFill>
              </a:rPr>
              <a:t>1947, as the Parramatta District Rugby League Football Club</a:t>
            </a:r>
          </a:p>
          <a:p>
            <a:pPr marL="342900" indent="-342900">
              <a:buFont typeface="+mj-lt"/>
              <a:buAutoNum type="arabicPeriod"/>
            </a:pPr>
            <a:endParaRPr lang="en-AU" sz="2200" dirty="0">
              <a:solidFill>
                <a:srgbClr val="FFFF00"/>
              </a:solidFill>
            </a:endParaRPr>
          </a:p>
        </p:txBody>
      </p:sp>
    </p:spTree>
    <p:extLst>
      <p:ext uri="{BB962C8B-B14F-4D97-AF65-F5344CB8AC3E}">
        <p14:creationId xmlns:p14="http://schemas.microsoft.com/office/powerpoint/2010/main" val="241062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BE505C1-ED4A-457A-B0C1-F16A419EBDC0}"/>
              </a:ext>
            </a:extLst>
          </p:cNvPr>
          <p:cNvSpPr>
            <a:spLocks noGrp="1"/>
          </p:cNvSpPr>
          <p:nvPr>
            <p:ph type="title"/>
          </p:nvPr>
        </p:nvSpPr>
        <p:spPr>
          <a:xfrm>
            <a:off x="606289" y="-448612"/>
            <a:ext cx="5219699" cy="1586204"/>
          </a:xfrm>
        </p:spPr>
        <p:txBody>
          <a:bodyPr vert="horz" lIns="91440" tIns="45720" rIns="91440" bIns="45720" rtlCol="0" anchor="ctr">
            <a:normAutofit/>
          </a:bodyPr>
          <a:lstStyle/>
          <a:p>
            <a:r>
              <a:rPr lang="en-US" sz="5400" dirty="0">
                <a:solidFill>
                  <a:srgbClr val="FFFF00"/>
                </a:solidFill>
              </a:rPr>
              <a:t>Who AM I?</a:t>
            </a:r>
          </a:p>
        </p:txBody>
      </p:sp>
      <p:sp>
        <p:nvSpPr>
          <p:cNvPr id="11" name="Text Placeholder 10">
            <a:extLst>
              <a:ext uri="{FF2B5EF4-FFF2-40B4-BE49-F238E27FC236}">
                <a16:creationId xmlns:a16="http://schemas.microsoft.com/office/drawing/2014/main" id="{F6465548-0B6B-47A4-853F-987DB6BFBF31}"/>
              </a:ext>
            </a:extLst>
          </p:cNvPr>
          <p:cNvSpPr>
            <a:spLocks noGrp="1"/>
          </p:cNvSpPr>
          <p:nvPr>
            <p:ph type="body" sz="half" idx="2"/>
          </p:nvPr>
        </p:nvSpPr>
        <p:spPr>
          <a:xfrm>
            <a:off x="354564" y="900873"/>
            <a:ext cx="6708845" cy="5667418"/>
          </a:xfrm>
        </p:spPr>
        <p:txBody>
          <a:bodyPr vert="horz" lIns="91440" tIns="45720" rIns="91440" bIns="45720" rtlCol="0" anchor="ctr">
            <a:noAutofit/>
          </a:bodyPr>
          <a:lstStyle/>
          <a:p>
            <a:pPr marL="342900" lvl="0" indent="-342900">
              <a:buClr>
                <a:srgbClr val="FFFF00"/>
              </a:buClr>
              <a:buFont typeface="+mj-lt"/>
              <a:buAutoNum type="arabicPeriod"/>
            </a:pPr>
            <a:r>
              <a:rPr lang="en-AU" sz="2000" dirty="0">
                <a:solidFill>
                  <a:srgbClr val="FFFF00"/>
                </a:solidFill>
              </a:rPr>
              <a:t>I once said “Everything I did that required effort, I opened my mouth.  Even to catch a ball, I opened my mouth.”</a:t>
            </a:r>
          </a:p>
          <a:p>
            <a:pPr marL="342900" lvl="0" indent="-342900">
              <a:buClr>
                <a:srgbClr val="FFFF00"/>
              </a:buClr>
              <a:buFont typeface="+mj-lt"/>
              <a:buAutoNum type="arabicPeriod"/>
            </a:pPr>
            <a:r>
              <a:rPr lang="en-AU" sz="2000" dirty="0">
                <a:solidFill>
                  <a:srgbClr val="FFFF00"/>
                </a:solidFill>
              </a:rPr>
              <a:t>I was born in Merrylands and grew up in Ermington</a:t>
            </a:r>
          </a:p>
          <a:p>
            <a:pPr marL="342900" lvl="0" indent="-342900">
              <a:buClr>
                <a:srgbClr val="FFFF00"/>
              </a:buClr>
              <a:buFont typeface="+mj-lt"/>
              <a:buAutoNum type="arabicPeriod"/>
            </a:pPr>
            <a:r>
              <a:rPr lang="en-AU" sz="2000" dirty="0">
                <a:solidFill>
                  <a:srgbClr val="FFFF00"/>
                </a:solidFill>
              </a:rPr>
              <a:t>I was a sprinter</a:t>
            </a:r>
          </a:p>
          <a:p>
            <a:pPr marL="342900" lvl="0" indent="-342900">
              <a:buClr>
                <a:srgbClr val="FFFF00"/>
              </a:buClr>
              <a:buFont typeface="+mj-lt"/>
              <a:buAutoNum type="arabicPeriod"/>
            </a:pPr>
            <a:r>
              <a:rPr lang="en-AU" sz="2000" dirty="0">
                <a:solidFill>
                  <a:srgbClr val="FFFF00"/>
                </a:solidFill>
              </a:rPr>
              <a:t>I was inducted into the IAAF (international Association of Athletics Federations) Hall of Fame in 2012</a:t>
            </a:r>
          </a:p>
          <a:p>
            <a:pPr marL="342900" lvl="0" indent="-342900">
              <a:buClr>
                <a:srgbClr val="FFFF00"/>
              </a:buClr>
              <a:buFont typeface="+mj-lt"/>
              <a:buAutoNum type="arabicPeriod"/>
            </a:pPr>
            <a:r>
              <a:rPr lang="en-AU" sz="2000" dirty="0">
                <a:solidFill>
                  <a:srgbClr val="FFFF00"/>
                </a:solidFill>
              </a:rPr>
              <a:t>I held 10 individual world records</a:t>
            </a:r>
          </a:p>
          <a:p>
            <a:pPr marL="342900" lvl="0" indent="-342900">
              <a:buClr>
                <a:srgbClr val="FFFF00"/>
              </a:buClr>
              <a:buFont typeface="+mj-lt"/>
              <a:buAutoNum type="arabicPeriod"/>
            </a:pPr>
            <a:r>
              <a:rPr lang="en-AU" sz="2000" dirty="0">
                <a:solidFill>
                  <a:srgbClr val="FFFF00"/>
                </a:solidFill>
              </a:rPr>
              <a:t>In later life I suffered from multiple sclerosis</a:t>
            </a:r>
          </a:p>
          <a:p>
            <a:pPr marL="342900" lvl="0" indent="-342900">
              <a:buClr>
                <a:srgbClr val="FFFF00"/>
              </a:buClr>
              <a:buFont typeface="+mj-lt"/>
              <a:buAutoNum type="arabicPeriod"/>
            </a:pPr>
            <a:r>
              <a:rPr lang="en-AU" sz="2000" dirty="0">
                <a:solidFill>
                  <a:srgbClr val="FFFF00"/>
                </a:solidFill>
              </a:rPr>
              <a:t>My biography, </a:t>
            </a:r>
            <a:r>
              <a:rPr lang="en-AU" sz="2000" i="1" dirty="0">
                <a:solidFill>
                  <a:srgbClr val="FFFF00"/>
                </a:solidFill>
              </a:rPr>
              <a:t>Golden Girl</a:t>
            </a:r>
            <a:r>
              <a:rPr lang="en-AU" sz="2000" dirty="0">
                <a:solidFill>
                  <a:srgbClr val="FFFF00"/>
                </a:solidFill>
              </a:rPr>
              <a:t> was published in 1966</a:t>
            </a:r>
          </a:p>
          <a:p>
            <a:pPr marL="342900" lvl="0" indent="-342900">
              <a:buClr>
                <a:srgbClr val="FFFF00"/>
              </a:buClr>
              <a:buFont typeface="+mj-lt"/>
              <a:buAutoNum type="arabicPeriod"/>
            </a:pPr>
            <a:r>
              <a:rPr lang="en-AU" sz="2000" dirty="0">
                <a:solidFill>
                  <a:srgbClr val="FFFF00"/>
                </a:solidFill>
              </a:rPr>
              <a:t>I won a total of 4 Olympic gold medals, three at the one Olympics</a:t>
            </a:r>
          </a:p>
          <a:p>
            <a:pPr marL="342900" lvl="0" indent="-342900">
              <a:buClr>
                <a:srgbClr val="FFFF00"/>
              </a:buClr>
              <a:buFont typeface="+mj-lt"/>
              <a:buAutoNum type="arabicPeriod"/>
            </a:pPr>
            <a:r>
              <a:rPr lang="en-AU" sz="2000" dirty="0">
                <a:solidFill>
                  <a:srgbClr val="FFFF00"/>
                </a:solidFill>
              </a:rPr>
              <a:t>After the Melbourne Olympics a victory parade was held for me in Parramatta on 11 December 1956</a:t>
            </a:r>
          </a:p>
          <a:p>
            <a:pPr marL="342900" lvl="0" indent="-342900">
              <a:buClr>
                <a:srgbClr val="FFFF00"/>
              </a:buClr>
              <a:buFont typeface="+mj-lt"/>
              <a:buAutoNum type="arabicPeriod"/>
            </a:pPr>
            <a:r>
              <a:rPr lang="en-AU" sz="2000" dirty="0">
                <a:solidFill>
                  <a:srgbClr val="FFFF00"/>
                </a:solidFill>
              </a:rPr>
              <a:t>Cathy Freeman said of me: </a:t>
            </a:r>
            <a:r>
              <a:rPr lang="en-AU" sz="2000" i="1" dirty="0">
                <a:solidFill>
                  <a:srgbClr val="FFFF00"/>
                </a:solidFill>
              </a:rPr>
              <a:t>“____ is an inspiration and her story will continue to inspire Australian athletes for generations to come.</a:t>
            </a:r>
            <a:r>
              <a:rPr lang="en-AU" sz="2000" dirty="0">
                <a:solidFill>
                  <a:srgbClr val="FFFF00"/>
                </a:solidFill>
              </a:rPr>
              <a:t>”</a:t>
            </a:r>
          </a:p>
        </p:txBody>
      </p:sp>
      <p:pic>
        <p:nvPicPr>
          <p:cNvPr id="13" name="Content Placeholder 12">
            <a:extLst>
              <a:ext uri="{FF2B5EF4-FFF2-40B4-BE49-F238E27FC236}">
                <a16:creationId xmlns:a16="http://schemas.microsoft.com/office/drawing/2014/main" id="{DF305E11-15DE-4244-94F9-FD9B4A83E3BA}"/>
              </a:ext>
            </a:extLst>
          </p:cNvPr>
          <p:cNvPicPr>
            <a:picLocks noGrp="1" noChangeAspect="1"/>
          </p:cNvPicPr>
          <p:nvPr>
            <p:ph idx="1"/>
          </p:nvPr>
        </p:nvPicPr>
        <p:blipFill rotWithShape="1">
          <a:blip r:embed="rId2"/>
          <a:srcRect l="7656" t="2726" r="37814" b="-2726"/>
          <a:stretch/>
        </p:blipFill>
        <p:spPr>
          <a:xfrm>
            <a:off x="7058025" y="900872"/>
            <a:ext cx="4929188" cy="4717292"/>
          </a:xfrm>
          <a:prstGeom prst="rect">
            <a:avLst/>
          </a:prstGeom>
          <a:ln>
            <a:noFill/>
          </a:ln>
          <a:effectLst>
            <a:softEdge rad="112500"/>
          </a:effectLst>
        </p:spPr>
      </p:pic>
      <p:sp>
        <p:nvSpPr>
          <p:cNvPr id="14" name="TextBox 13">
            <a:extLst>
              <a:ext uri="{FF2B5EF4-FFF2-40B4-BE49-F238E27FC236}">
                <a16:creationId xmlns:a16="http://schemas.microsoft.com/office/drawing/2014/main" id="{32D72B95-6FD5-494B-A40C-6B0F2DB8FF29}"/>
              </a:ext>
            </a:extLst>
          </p:cNvPr>
          <p:cNvSpPr txBox="1"/>
          <p:nvPr/>
        </p:nvSpPr>
        <p:spPr>
          <a:xfrm>
            <a:off x="7209183" y="5663682"/>
            <a:ext cx="4929188" cy="707886"/>
          </a:xfrm>
          <a:prstGeom prst="rect">
            <a:avLst/>
          </a:prstGeom>
          <a:noFill/>
        </p:spPr>
        <p:txBody>
          <a:bodyPr wrap="square" rtlCol="0">
            <a:spAutoFit/>
          </a:bodyPr>
          <a:lstStyle/>
          <a:p>
            <a:pPr algn="ctr"/>
            <a:r>
              <a:rPr lang="en-AU" sz="4000" dirty="0">
                <a:solidFill>
                  <a:srgbClr val="FFFF00"/>
                </a:solidFill>
              </a:rPr>
              <a:t>Betty Cuthbert</a:t>
            </a:r>
          </a:p>
        </p:txBody>
      </p:sp>
    </p:spTree>
    <p:extLst>
      <p:ext uri="{BB962C8B-B14F-4D97-AF65-F5344CB8AC3E}">
        <p14:creationId xmlns:p14="http://schemas.microsoft.com/office/powerpoint/2010/main" val="324681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327170" y="161821"/>
            <a:ext cx="6502255" cy="1456267"/>
          </a:xfrm>
        </p:spPr>
        <p:txBody>
          <a:bodyPr vert="horz" lIns="91440" tIns="45720" rIns="91440" bIns="45720" rtlCol="0" anchor="ctr">
            <a:normAutofit/>
          </a:bodyPr>
          <a:lstStyle/>
          <a:p>
            <a:r>
              <a:rPr lang="en-US" sz="6000" dirty="0">
                <a:solidFill>
                  <a:srgbClr val="FFFF00"/>
                </a:solidFill>
              </a:rPr>
              <a:t>The sporting life</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11946" r="11946"/>
          <a:stretch/>
        </p:blipFill>
        <p:spPr>
          <a:xfrm>
            <a:off x="5743576" y="1573060"/>
            <a:ext cx="6315074" cy="4487808"/>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327172" y="2244355"/>
            <a:ext cx="5544992" cy="3235117"/>
          </a:xfrm>
        </p:spPr>
        <p:txBody>
          <a:bodyPr vert="horz" lIns="91440" tIns="45720" rIns="91440" bIns="45720" rtlCol="0" anchor="ctr">
            <a:noAutofit/>
          </a:bodyPr>
          <a:lstStyle/>
          <a:p>
            <a:r>
              <a:rPr lang="en-US" sz="4400" dirty="0">
                <a:solidFill>
                  <a:srgbClr val="FFFF00"/>
                </a:solidFill>
              </a:rPr>
              <a:t>Q1  </a:t>
            </a:r>
          </a:p>
          <a:p>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What two teams contested the first international rugby match in Australia? </a:t>
            </a:r>
            <a:endParaRPr lang="en-US" sz="4400" dirty="0">
              <a:solidFill>
                <a:srgbClr val="FFFF00"/>
              </a:solidFill>
            </a:endParaRPr>
          </a:p>
        </p:txBody>
      </p:sp>
    </p:spTree>
    <p:extLst>
      <p:ext uri="{BB962C8B-B14F-4D97-AF65-F5344CB8AC3E}">
        <p14:creationId xmlns:p14="http://schemas.microsoft.com/office/powerpoint/2010/main" val="3679519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242596" y="-6441"/>
            <a:ext cx="6767804" cy="1456267"/>
          </a:xfrm>
        </p:spPr>
        <p:txBody>
          <a:bodyPr vert="horz" lIns="91440" tIns="45720" rIns="91440" bIns="45720" rtlCol="0" anchor="ctr">
            <a:normAutofit/>
          </a:bodyPr>
          <a:lstStyle/>
          <a:p>
            <a:r>
              <a:rPr lang="en-US" sz="6000" dirty="0">
                <a:solidFill>
                  <a:srgbClr val="FFFF00"/>
                </a:solidFill>
              </a:rPr>
              <a:t>The sporting life</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13447" r="13447"/>
          <a:stretch/>
        </p:blipFill>
        <p:spPr>
          <a:xfrm>
            <a:off x="6357943" y="1384183"/>
            <a:ext cx="5391562" cy="4916605"/>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633073" y="729842"/>
            <a:ext cx="5570985" cy="6056852"/>
          </a:xfrm>
        </p:spPr>
        <p:txBody>
          <a:bodyPr vert="horz" lIns="91440" tIns="45720" rIns="91440" bIns="45720" rtlCol="0" anchor="ctr">
            <a:noAutofit/>
          </a:bodyPr>
          <a:lstStyle/>
          <a:p>
            <a:r>
              <a:rPr lang="en-US" sz="4400" dirty="0">
                <a:solidFill>
                  <a:srgbClr val="FFFF00"/>
                </a:solidFill>
              </a:rPr>
              <a:t>Q2  </a:t>
            </a:r>
          </a:p>
          <a:p>
            <a:pPr lvl="0">
              <a:lnSpc>
                <a:spcPct val="107000"/>
              </a:lnSpc>
            </a:pPr>
            <a:r>
              <a:rPr lang="en-A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Which Sydney Olympic Venue is not located in Parramatta LGA?  </a:t>
            </a:r>
          </a:p>
          <a:p>
            <a:pPr marL="742950" lvl="1" indent="-285750">
              <a:lnSpc>
                <a:spcPct val="107000"/>
              </a:lnSpc>
              <a:buClr>
                <a:srgbClr val="FFFF00"/>
              </a:buClr>
              <a:buFont typeface="+mj-lt"/>
              <a:buAutoNum type="alphaLcPeriod"/>
            </a:pPr>
            <a:r>
              <a:rPr lang="en-A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Stadium Australia</a:t>
            </a:r>
          </a:p>
          <a:p>
            <a:pPr marL="742950" lvl="1" indent="-285750">
              <a:lnSpc>
                <a:spcPct val="107000"/>
              </a:lnSpc>
              <a:buClr>
                <a:srgbClr val="FFFF00"/>
              </a:buClr>
              <a:buFont typeface="+mj-lt"/>
              <a:buAutoNum type="alphaLcPeriod"/>
            </a:pPr>
            <a:r>
              <a:rPr lang="en-A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State Sports Centre (table tennis and Taekwondo)</a:t>
            </a:r>
          </a:p>
          <a:p>
            <a:pPr marL="742950" lvl="1" indent="-285750">
              <a:lnSpc>
                <a:spcPct val="107000"/>
              </a:lnSpc>
              <a:buClr>
                <a:srgbClr val="FFFF00"/>
              </a:buClr>
              <a:buFont typeface="+mj-lt"/>
              <a:buAutoNum type="alphaLcPeriod"/>
            </a:pPr>
            <a:r>
              <a:rPr lang="en-A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Dunc Gray Velodrome</a:t>
            </a:r>
          </a:p>
          <a:p>
            <a:pPr marL="742950" lvl="1" indent="-285750">
              <a:lnSpc>
                <a:spcPct val="107000"/>
              </a:lnSpc>
              <a:spcAft>
                <a:spcPts val="800"/>
              </a:spcAft>
              <a:buClr>
                <a:srgbClr val="FFFF00"/>
              </a:buClr>
              <a:buFont typeface="+mj-lt"/>
              <a:buAutoNum type="alphaLcPeriod"/>
            </a:pPr>
            <a:r>
              <a:rPr lang="en-A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Sydney International Archery Park</a:t>
            </a:r>
          </a:p>
        </p:txBody>
      </p:sp>
    </p:spTree>
    <p:extLst>
      <p:ext uri="{BB962C8B-B14F-4D97-AF65-F5344CB8AC3E}">
        <p14:creationId xmlns:p14="http://schemas.microsoft.com/office/powerpoint/2010/main" val="2143089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270754" y="69502"/>
            <a:ext cx="6964929" cy="1456267"/>
          </a:xfrm>
        </p:spPr>
        <p:txBody>
          <a:bodyPr vert="horz" lIns="91440" tIns="45720" rIns="91440" bIns="45720" rtlCol="0" anchor="ctr">
            <a:normAutofit/>
          </a:bodyPr>
          <a:lstStyle/>
          <a:p>
            <a:r>
              <a:rPr lang="en-US" sz="6000" dirty="0">
                <a:solidFill>
                  <a:srgbClr val="FFFF00"/>
                </a:solidFill>
              </a:rPr>
              <a:t>The sporting life</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4266" r="4266"/>
          <a:stretch/>
        </p:blipFill>
        <p:spPr>
          <a:xfrm>
            <a:off x="5805182" y="1209165"/>
            <a:ext cx="6023295" cy="5250425"/>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424873" y="2508828"/>
            <a:ext cx="5380309" cy="3542522"/>
          </a:xfrm>
        </p:spPr>
        <p:txBody>
          <a:bodyPr vert="horz" lIns="91440" tIns="45720" rIns="91440" bIns="45720" rtlCol="0" anchor="ctr">
            <a:noAutofit/>
          </a:bodyPr>
          <a:lstStyle/>
          <a:p>
            <a:r>
              <a:rPr lang="en-US" sz="2400" dirty="0">
                <a:solidFill>
                  <a:srgbClr val="FFFF00"/>
                </a:solidFill>
              </a:rPr>
              <a:t>Q3 </a:t>
            </a:r>
            <a:r>
              <a:rPr lang="en-US" dirty="0">
                <a:solidFill>
                  <a:srgbClr val="FFFF00"/>
                </a:solidFill>
              </a:rPr>
              <a:t> </a:t>
            </a:r>
          </a:p>
          <a:p>
            <a:pPr lvl="0">
              <a:lnSpc>
                <a:spcPct val="107000"/>
              </a:lnSpc>
            </a:pPr>
            <a:r>
              <a:rPr lang="en-AU"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How did the Parramatta Eels fans celebrate their first ever Grand Final win in 1981?</a:t>
            </a:r>
          </a:p>
          <a:p>
            <a:pPr marL="685800" lvl="1" indent="-228600">
              <a:buClr>
                <a:srgbClr val="FFFF00"/>
              </a:buClr>
              <a:buFont typeface="+mj-lt"/>
              <a:buAutoNum type="alphaLcPeriod"/>
            </a:pPr>
            <a:r>
              <a:rPr lang="en-AU" sz="2400" dirty="0">
                <a:solidFill>
                  <a:srgbClr val="FFFF00"/>
                </a:solidFill>
              </a:rPr>
              <a:t>A few quiet drinks at the Parramatta Leagues Club</a:t>
            </a:r>
          </a:p>
          <a:p>
            <a:pPr marL="685800" lvl="1" indent="-228600">
              <a:buClr>
                <a:srgbClr val="FFFF00"/>
              </a:buClr>
              <a:buFont typeface="+mj-lt"/>
              <a:buAutoNum type="alphaLcPeriod"/>
            </a:pPr>
            <a:r>
              <a:rPr lang="en-AU" sz="2400" dirty="0">
                <a:solidFill>
                  <a:srgbClr val="FFFF00"/>
                </a:solidFill>
              </a:rPr>
              <a:t>A ticker-tape parade through the city</a:t>
            </a:r>
          </a:p>
          <a:p>
            <a:pPr marL="685800" lvl="1" indent="-228600">
              <a:buClr>
                <a:srgbClr val="FFFF00"/>
              </a:buClr>
              <a:buFont typeface="+mj-lt"/>
              <a:buAutoNum type="alphaLcPeriod"/>
            </a:pPr>
            <a:r>
              <a:rPr lang="en-AU" sz="2400" dirty="0">
                <a:solidFill>
                  <a:srgbClr val="FFFF00"/>
                </a:solidFill>
              </a:rPr>
              <a:t>Burning down the grandstand at Cumberland Oval</a:t>
            </a:r>
          </a:p>
          <a:p>
            <a:pPr marL="685800" lvl="1" indent="-228600">
              <a:buClr>
                <a:srgbClr val="FFFF00"/>
              </a:buClr>
              <a:buFont typeface="+mj-lt"/>
              <a:buAutoNum type="alphaLcPeriod"/>
            </a:pPr>
            <a:r>
              <a:rPr lang="en-AU" sz="2400" dirty="0">
                <a:solidFill>
                  <a:srgbClr val="FFFF00"/>
                </a:solidFill>
              </a:rPr>
              <a:t>An all-in brawl with the fans of the defeated Newtown team</a:t>
            </a:r>
          </a:p>
          <a:p>
            <a:pPr lvl="0">
              <a:lnSpc>
                <a:spcPct val="107000"/>
              </a:lnSpc>
            </a:pPr>
            <a:r>
              <a:rPr lang="en-AU"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521429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75500" y="173372"/>
            <a:ext cx="6543413" cy="1456267"/>
          </a:xfrm>
        </p:spPr>
        <p:txBody>
          <a:bodyPr vert="horz" lIns="91440" tIns="45720" rIns="91440" bIns="45720" rtlCol="0" anchor="ctr">
            <a:normAutofit/>
          </a:bodyPr>
          <a:lstStyle/>
          <a:p>
            <a:r>
              <a:rPr lang="en-US" sz="6000" dirty="0">
                <a:solidFill>
                  <a:srgbClr val="FFFF00"/>
                </a:solidFill>
              </a:rPr>
              <a:t>The sporting life</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15554" r="15554"/>
          <a:stretch/>
        </p:blipFill>
        <p:spPr>
          <a:xfrm>
            <a:off x="6327776" y="1479957"/>
            <a:ext cx="5079998" cy="4915948"/>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344558" y="1644242"/>
            <a:ext cx="4943060" cy="4462942"/>
          </a:xfrm>
        </p:spPr>
        <p:txBody>
          <a:bodyPr vert="horz" lIns="91440" tIns="45720" rIns="91440" bIns="45720" rtlCol="0" anchor="ctr">
            <a:noAutofit/>
          </a:bodyPr>
          <a:lstStyle/>
          <a:p>
            <a:r>
              <a:rPr lang="en-US" sz="4400" dirty="0">
                <a:solidFill>
                  <a:srgbClr val="FFFF00"/>
                </a:solidFill>
              </a:rPr>
              <a:t>Q4  </a:t>
            </a:r>
          </a:p>
          <a:p>
            <a:pPr lvl="0">
              <a:lnSpc>
                <a:spcPct val="107000"/>
              </a:lnSpc>
            </a:pPr>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What type of racing took place in Parramatta Park from 1952-55? </a:t>
            </a:r>
          </a:p>
        </p:txBody>
      </p:sp>
    </p:spTree>
    <p:extLst>
      <p:ext uri="{BB962C8B-B14F-4D97-AF65-F5344CB8AC3E}">
        <p14:creationId xmlns:p14="http://schemas.microsoft.com/office/powerpoint/2010/main" val="147709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67112" y="-74708"/>
            <a:ext cx="6863775" cy="1456267"/>
          </a:xfrm>
        </p:spPr>
        <p:txBody>
          <a:bodyPr vert="horz" lIns="91440" tIns="45720" rIns="91440" bIns="45720" rtlCol="0" anchor="ctr">
            <a:normAutofit/>
          </a:bodyPr>
          <a:lstStyle/>
          <a:p>
            <a:r>
              <a:rPr lang="en-US" sz="6000" dirty="0">
                <a:solidFill>
                  <a:srgbClr val="FFFF00"/>
                </a:solidFill>
              </a:rPr>
              <a:t>The sporting life</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2160" r="2160"/>
          <a:stretch/>
        </p:blipFill>
        <p:spPr>
          <a:xfrm>
            <a:off x="5850997" y="1814523"/>
            <a:ext cx="6126683" cy="4271962"/>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450577" y="2024734"/>
            <a:ext cx="5088834" cy="3542522"/>
          </a:xfrm>
        </p:spPr>
        <p:txBody>
          <a:bodyPr vert="horz" lIns="91440" tIns="45720" rIns="91440" bIns="45720" rtlCol="0" anchor="ctr">
            <a:noAutofit/>
          </a:bodyPr>
          <a:lstStyle/>
          <a:p>
            <a:r>
              <a:rPr lang="en-US" sz="4400" dirty="0">
                <a:solidFill>
                  <a:srgbClr val="FFFF00"/>
                </a:solidFill>
              </a:rPr>
              <a:t>Q5  </a:t>
            </a:r>
          </a:p>
          <a:p>
            <a:pPr lvl="0">
              <a:lnSpc>
                <a:spcPct val="107000"/>
              </a:lnSpc>
            </a:pPr>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Who was the flag bearer for Australia at the opening ceremony of the Sydney Olympics? </a:t>
            </a:r>
          </a:p>
        </p:txBody>
      </p:sp>
    </p:spTree>
    <p:extLst>
      <p:ext uri="{BB962C8B-B14F-4D97-AF65-F5344CB8AC3E}">
        <p14:creationId xmlns:p14="http://schemas.microsoft.com/office/powerpoint/2010/main" val="3299628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100668" y="-192272"/>
            <a:ext cx="6697697" cy="1456267"/>
          </a:xfrm>
        </p:spPr>
        <p:txBody>
          <a:bodyPr vert="horz" lIns="91440" tIns="45720" rIns="91440" bIns="45720" rtlCol="0" anchor="ctr">
            <a:normAutofit/>
          </a:bodyPr>
          <a:lstStyle/>
          <a:p>
            <a:r>
              <a:rPr lang="en-US" sz="6000" dirty="0">
                <a:solidFill>
                  <a:srgbClr val="FFFF00"/>
                </a:solidFill>
              </a:rPr>
              <a:t>The sporting life</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13456" r="13456"/>
          <a:stretch/>
        </p:blipFill>
        <p:spPr>
          <a:xfrm>
            <a:off x="5600696" y="1263996"/>
            <a:ext cx="6153981" cy="4966456"/>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437323" y="1263995"/>
            <a:ext cx="5349116" cy="5238147"/>
          </a:xfrm>
        </p:spPr>
        <p:txBody>
          <a:bodyPr vert="horz" lIns="91440" tIns="45720" rIns="91440" bIns="45720" rtlCol="0" anchor="ctr">
            <a:noAutofit/>
          </a:bodyPr>
          <a:lstStyle/>
          <a:p>
            <a:r>
              <a:rPr lang="en-US" sz="4400" dirty="0">
                <a:solidFill>
                  <a:srgbClr val="FFFF00"/>
                </a:solidFill>
              </a:rPr>
              <a:t>Q6  </a:t>
            </a:r>
          </a:p>
          <a:p>
            <a:pPr lvl="0">
              <a:lnSpc>
                <a:spcPct val="107000"/>
              </a:lnSpc>
            </a:pPr>
            <a:r>
              <a:rPr lang="en-AU" sz="4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Which two clubs combined to become the Australian Turf Club, which currently owns and manages Rosehill Gardens Racecourse? </a:t>
            </a:r>
          </a:p>
        </p:txBody>
      </p:sp>
    </p:spTree>
    <p:extLst>
      <p:ext uri="{BB962C8B-B14F-4D97-AF65-F5344CB8AC3E}">
        <p14:creationId xmlns:p14="http://schemas.microsoft.com/office/powerpoint/2010/main" val="171421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192947" y="-162976"/>
            <a:ext cx="6817453" cy="1456267"/>
          </a:xfrm>
        </p:spPr>
        <p:txBody>
          <a:bodyPr vert="horz" lIns="91440" tIns="45720" rIns="91440" bIns="45720" rtlCol="0" anchor="ctr">
            <a:normAutofit/>
          </a:bodyPr>
          <a:lstStyle/>
          <a:p>
            <a:r>
              <a:rPr lang="en-US" sz="6000" dirty="0">
                <a:solidFill>
                  <a:srgbClr val="FFFF00"/>
                </a:solidFill>
              </a:rPr>
              <a:t>The sporting life</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18876" r="18876"/>
          <a:stretch/>
        </p:blipFill>
        <p:spPr>
          <a:xfrm>
            <a:off x="6242666" y="1156825"/>
            <a:ext cx="5447070" cy="5250425"/>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251670" y="2250024"/>
            <a:ext cx="5653830" cy="3542522"/>
          </a:xfrm>
        </p:spPr>
        <p:txBody>
          <a:bodyPr vert="horz" lIns="91440" tIns="45720" rIns="91440" bIns="45720" rtlCol="0" anchor="ctr">
            <a:noAutofit/>
          </a:bodyPr>
          <a:lstStyle/>
          <a:p>
            <a:r>
              <a:rPr lang="en-US" sz="4400" dirty="0">
                <a:solidFill>
                  <a:srgbClr val="FFFF00"/>
                </a:solidFill>
              </a:rPr>
              <a:t>Q7  </a:t>
            </a:r>
          </a:p>
          <a:p>
            <a:pPr lvl="0">
              <a:lnSpc>
                <a:spcPct val="107000"/>
              </a:lnSpc>
            </a:pPr>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What is the name of the local soccer (football) team and what are their club colours? </a:t>
            </a:r>
          </a:p>
        </p:txBody>
      </p:sp>
    </p:spTree>
    <p:extLst>
      <p:ext uri="{BB962C8B-B14F-4D97-AF65-F5344CB8AC3E}">
        <p14:creationId xmlns:p14="http://schemas.microsoft.com/office/powerpoint/2010/main" val="701650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119156" y="-138680"/>
            <a:ext cx="6904495" cy="1456267"/>
          </a:xfrm>
        </p:spPr>
        <p:txBody>
          <a:bodyPr vert="horz" lIns="91440" tIns="45720" rIns="91440" bIns="45720" rtlCol="0" anchor="ctr">
            <a:normAutofit/>
          </a:bodyPr>
          <a:lstStyle/>
          <a:p>
            <a:r>
              <a:rPr lang="en-US" sz="6000" dirty="0">
                <a:solidFill>
                  <a:srgbClr val="FFFF00"/>
                </a:solidFill>
              </a:rPr>
              <a:t>The sporting life</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6881" r="6881"/>
          <a:stretch/>
        </p:blipFill>
        <p:spPr>
          <a:xfrm>
            <a:off x="5905499" y="1734751"/>
            <a:ext cx="5944377" cy="4601041"/>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342125" y="2130750"/>
            <a:ext cx="5435824" cy="3542522"/>
          </a:xfrm>
        </p:spPr>
        <p:txBody>
          <a:bodyPr vert="horz" lIns="91440" tIns="45720" rIns="91440" bIns="45720" rtlCol="0" anchor="ctr">
            <a:noAutofit/>
          </a:bodyPr>
          <a:lstStyle/>
          <a:p>
            <a:r>
              <a:rPr lang="en-US" sz="4400" dirty="0">
                <a:solidFill>
                  <a:srgbClr val="FFFF00"/>
                </a:solidFill>
              </a:rPr>
              <a:t>Q8 </a:t>
            </a:r>
          </a:p>
          <a:p>
            <a:pPr lvl="0">
              <a:lnSpc>
                <a:spcPct val="107000"/>
              </a:lnSpc>
            </a:pPr>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Which group of sportspeople were very unhappy about the redevelopment of </a:t>
            </a:r>
            <a:r>
              <a:rPr lang="en-AU" sz="4400"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Pirtek</a:t>
            </a:r>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Stadium?</a:t>
            </a:r>
            <a:r>
              <a:rPr lang="en-AU" sz="44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endPar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50447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{A783B17D-9AC6-4625-B751-37AA45A6D39F}tf03457452</Template>
  <TotalTime>693</TotalTime>
  <Words>1041</Words>
  <Application>Microsoft Office PowerPoint</Application>
  <PresentationFormat>Widescreen</PresentationFormat>
  <Paragraphs>110</Paragraphs>
  <Slides>13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Celestial</vt:lpstr>
      <vt:lpstr>The sporting life</vt:lpstr>
      <vt:lpstr>The sporting life</vt:lpstr>
      <vt:lpstr>The sporting life</vt:lpstr>
      <vt:lpstr>The sporting life</vt:lpstr>
      <vt:lpstr>The sporting life</vt:lpstr>
      <vt:lpstr>The sporting life</vt:lpstr>
      <vt:lpstr>The sporting life</vt:lpstr>
      <vt:lpstr>The sporting life</vt:lpstr>
      <vt:lpstr>The sporting life</vt:lpstr>
      <vt:lpstr>The sporting life</vt:lpstr>
      <vt:lpstr>The sporting life</vt:lpstr>
      <vt:lpstr>The numbers game - answers </vt:lpstr>
      <vt:lpstr>Who AM 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Arts &amp; culture</dc:title>
  <dc:creator>Sasa Kennedy</dc:creator>
  <cp:lastModifiedBy>Sasa Kennedy</cp:lastModifiedBy>
  <cp:revision>64</cp:revision>
  <dcterms:created xsi:type="dcterms:W3CDTF">2020-12-14T22:43:03Z</dcterms:created>
  <dcterms:modified xsi:type="dcterms:W3CDTF">2021-02-23T02:50:44Z</dcterms:modified>
</cp:coreProperties>
</file>