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71" r:id="rId2"/>
    <p:sldId id="273" r:id="rId3"/>
    <p:sldId id="274" r:id="rId4"/>
    <p:sldId id="275" r:id="rId5"/>
    <p:sldId id="276" r:id="rId6"/>
    <p:sldId id="278" r:id="rId7"/>
    <p:sldId id="280" r:id="rId8"/>
    <p:sldId id="281" r:id="rId9"/>
    <p:sldId id="279" r:id="rId10"/>
    <p:sldId id="282" r:id="rId11"/>
    <p:sldId id="277" r:id="rId12"/>
    <p:sldId id="27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429" autoAdjust="0"/>
  </p:normalViewPr>
  <p:slideViewPr>
    <p:cSldViewPr snapToGrid="0">
      <p:cViewPr varScale="1">
        <p:scale>
          <a:sx n="75" d="100"/>
          <a:sy n="75" d="100"/>
        </p:scale>
        <p:origin x="11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F6C9F-9FD4-4AF3-B5B7-C5F83DCC1DF0}" type="datetimeFigureOut">
              <a:rPr lang="en-AU" smtClean="0"/>
              <a:t>14/03/2021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F314E-48F7-4AB4-84E6-13C534B9C0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03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Before starting online meeting: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Select </a:t>
            </a:r>
            <a:r>
              <a:rPr lang="en-AU" b="1" dirty="0"/>
              <a:t>Slide show </a:t>
            </a:r>
            <a:r>
              <a:rPr lang="en-AU" dirty="0"/>
              <a:t>from top bar and click </a:t>
            </a:r>
            <a:r>
              <a:rPr lang="en-AU" b="1" dirty="0"/>
              <a:t>“From beginning”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You will be able to see the notes; participants will only see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Before starting quiz: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</a:t>
            </a:r>
            <a:r>
              <a:rPr lang="en-AU"/>
              <a:t>heck </a:t>
            </a:r>
            <a:r>
              <a:rPr lang="en-AU" dirty="0"/>
              <a:t>that participants have a pen and paper at the ready, to write down their answers.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Each correct answer is worth 1 point.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If playing in teams, remind groups to mute their mic as they discuss their answer, so they don’t accidentally tell other teams.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Remember to speak slowly and clearly, so everyone understands the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Check that everyone is ready before moving on to next question.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78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5581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06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Waves of People - Answers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Radiocarbon dating of archaeological artefacts suggests continual Aboriginal occupation of Parramatta for how Long? C – 30,000 years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2,700 years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15,000 years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30,000 years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5,500 years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nationality is the owner of the iconic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Temasek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restaurant?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Singaporean. The Malaysian/Singaporean restaurant, opened in 1992, is famous for its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laksa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Singapore chilli crab and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Hainanese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chicken.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 colonial farmers had moved on to the more fertile soils of the Hawkesbury, where did Parramatta’s next wave of market gardeners come from?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Canton, China.  They used new methods of fertilisation to enrich the soils once more.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would you find the popular “Little India” foodie destination?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Harris Park, a suburb with a high population of Indian migrants.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annual gathering of Aboriginal people did Governor Macquarie initiate to promote enrolments in the Parramatta Native Institute?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Native Feast (sometimes called the Native Conference)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2016 census where did the top 3 migrant groups to Parramatta come from?  C – India, China and South Korea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United Kingdom, China and India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India, New Zealand and China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India, China and South Korea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China, India and Lebanon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Lebanese village has named its main road, Parramatta Road, and why?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–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Kfarsghab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by 2006 over 10,000 people living in Parramatta could trace their ancestry to this village.  They first came in the 1890s; many worked as hawkers and they sent vital funds back to the village, encouraging others to join them.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because many migrants from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settled first in Parramatta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Hawqa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as part of a strategy to lobby for better road access to their village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Kfarsghab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because it is such a significant centre of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Kfarsghab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settlement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Fraidis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because migrants from here, working as hawkers, travelled along the road, selling their wares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Greek Orthodox Parish in Parramatta celebrated its 60</a:t>
            </a:r>
            <a:r>
              <a:rPr lang="en-A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anniversary in May 2020?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- St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Ioannis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moved premises from Hassall St to George St in 2015 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 Georgios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 Lydia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Ioannis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Dimitrios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landmark European style Delicatessen, once clearly seen from the rail line, moved from Darcy Street to the Entrada Centre, making way for the reconstruction of Parramatta Square?  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Tatra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Polish Delicatessen; its proprietors source produce from Europe and European butchers in Australia and also stock a range of freshly prepared European style delicacies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1805 Governor King presented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Pahi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first Maori leader to visit the colony, which with two gifts:  B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 pre-fabricated brick house, which became the first permanent European style house in New Zealand and a silver medal, stolen by raiding whalers and rediscovered when an auction house offered it for sale in 2014.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boomerang and a bag of wheat seed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prefabricated house and a silver medal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bible and a naval officer’s uniform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chief plate and a musket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005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F314E-48F7-4AB4-84E6-13C534B9C07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456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72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62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149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395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298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87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41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56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EAB2B7-655D-49AB-B54A-121DB53B5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2612" y="1964267"/>
            <a:ext cx="8687513" cy="2421464"/>
          </a:xfrm>
        </p:spPr>
        <p:txBody>
          <a:bodyPr>
            <a:normAutofit/>
          </a:bodyPr>
          <a:lstStyle/>
          <a:p>
            <a:r>
              <a:rPr lang="en-AU" sz="7200" b="1" dirty="0">
                <a:solidFill>
                  <a:srgbClr val="FFFF00"/>
                </a:solidFill>
              </a:rPr>
              <a:t>Waves of people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6928585-8A2A-4D0C-B323-C4789EA9E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solidFill>
                  <a:srgbClr val="FFFF00"/>
                </a:solidFill>
              </a:rPr>
              <a:t>Parramatta</a:t>
            </a:r>
          </a:p>
        </p:txBody>
      </p:sp>
    </p:spTree>
    <p:extLst>
      <p:ext uri="{BB962C8B-B14F-4D97-AF65-F5344CB8AC3E}">
        <p14:creationId xmlns:p14="http://schemas.microsoft.com/office/powerpoint/2010/main" val="38832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58" y="14834"/>
            <a:ext cx="6844046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Waves of people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722" r="10722"/>
          <a:stretch/>
        </p:blipFill>
        <p:spPr>
          <a:xfrm>
            <a:off x="6822584" y="1476537"/>
            <a:ext cx="4962238" cy="4638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3087" y="2170506"/>
            <a:ext cx="6412721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Q9 </a:t>
            </a:r>
          </a:p>
          <a:p>
            <a:pPr lvl="0">
              <a:lnSpc>
                <a:spcPct val="107000"/>
              </a:lnSpc>
            </a:pPr>
            <a:r>
              <a:rPr lang="en-AU" sz="4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landmark European style Delicatessen, once clearly seen from the rail line, has now moved to the Entrada Centre? </a:t>
            </a:r>
          </a:p>
        </p:txBody>
      </p:sp>
    </p:spTree>
    <p:extLst>
      <p:ext uri="{BB962C8B-B14F-4D97-AF65-F5344CB8AC3E}">
        <p14:creationId xmlns:p14="http://schemas.microsoft.com/office/powerpoint/2010/main" val="25368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" y="-155258"/>
            <a:ext cx="6563838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Waves of people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4449" b="9459"/>
          <a:stretch/>
        </p:blipFill>
        <p:spPr>
          <a:xfrm>
            <a:off x="6936911" y="814388"/>
            <a:ext cx="4770883" cy="5443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8361" y="2090994"/>
            <a:ext cx="6012682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Q10  </a:t>
            </a:r>
          </a:p>
          <a:p>
            <a:pPr lvl="0">
              <a:lnSpc>
                <a:spcPct val="107000"/>
              </a:lnSpc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1805 Governor King presented </a:t>
            </a:r>
            <a:r>
              <a:rPr lang="en-AU" sz="28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Pahi</a:t>
            </a: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first Maori leader to visit the colony, which with two gifts:</a:t>
            </a:r>
          </a:p>
          <a:p>
            <a:pPr marL="342900" lvl="0" indent="-34290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boomerang and a bag of wheat seed</a:t>
            </a:r>
          </a:p>
          <a:p>
            <a:pPr marL="342900" lvl="0" indent="-34290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prefabricated house and a silver medal</a:t>
            </a:r>
          </a:p>
          <a:p>
            <a:pPr marL="342900" lvl="0" indent="-34290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bible and a naval officer’s uniform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chief plate and a musket</a:t>
            </a:r>
          </a:p>
        </p:txBody>
      </p:sp>
    </p:spTree>
    <p:extLst>
      <p:ext uri="{BB962C8B-B14F-4D97-AF65-F5344CB8AC3E}">
        <p14:creationId xmlns:p14="http://schemas.microsoft.com/office/powerpoint/2010/main" val="41451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58436"/>
            <a:ext cx="1013142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FFFF00"/>
                </a:solidFill>
                <a:latin typeface="+mn-lt"/>
              </a:rPr>
              <a:t>Waves of people- answers</a:t>
            </a:r>
            <a:r>
              <a:rPr lang="en-US" sz="3300" dirty="0"/>
              <a:t/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5F59BF5-37E3-486C-A56E-48973B027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057" y="1484242"/>
            <a:ext cx="11374198" cy="5181601"/>
          </a:xfrm>
        </p:spPr>
        <p:txBody>
          <a:bodyPr numCol="2">
            <a:noAutofit/>
          </a:bodyPr>
          <a:lstStyle/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– 30,000 years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Singaporean. The Malaysian/Singaporean restaurant, opened in 1992, is famous for its laksa, Singapore chilli crab and Hainanese chicken.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Canton, China.  They used new methods of fertilisation to enrich the soils once more.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Harris Park, a suburb with a high population of Indian migrants and excellent chefs.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Native Feast (sometimes called the  Native Conference)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– India, China and South Korea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– </a:t>
            </a:r>
            <a:r>
              <a:rPr lang="en-AU" sz="22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Kfarsghab</a:t>
            </a:r>
            <a:r>
              <a:rPr lang="en-AU" sz="2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by 2006 over 10,000 people living in Parramatta could trace their ancestry to this village.  They first came in the 1890s;</a:t>
            </a:r>
          </a:p>
          <a:p>
            <a:pPr marL="342900" indent="-342900">
              <a:buFont typeface="+mj-lt"/>
              <a:buAutoNum type="arabicPeriod"/>
            </a:pPr>
            <a:endParaRPr lang="en-AU" sz="2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AU" sz="2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worked as hawkers and they sent vital funds back to the village, encouraging others to join them.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- St </a:t>
            </a:r>
            <a:r>
              <a:rPr lang="en-AU" sz="22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Ioannis</a:t>
            </a:r>
            <a:r>
              <a:rPr lang="en-AU" sz="2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moved premises from Hassall St to George St in 2015 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Tatra Polish Delicatessen; its proprietors source produce from Europe and European butchers in Australia and also stock a range of freshly prepared European style delicacies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AU" sz="2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 pre-fabricated brick house, which became the first permanent European style house in New Zealand and a silver medal, stolen by raiding whalers and rediscovered when an auction house offered it for sale in 2014.</a:t>
            </a:r>
          </a:p>
          <a:p>
            <a:pPr marL="0" indent="0">
              <a:buNone/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A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2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BE505C1-ED4A-457A-B0C1-F16A419E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9" y="-448612"/>
            <a:ext cx="5219699" cy="15862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Who AM I?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465548-0B6B-47A4-853F-987DB6BFB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564" y="900873"/>
            <a:ext cx="7397958" cy="56674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>
                <a:solidFill>
                  <a:srgbClr val="FFFF00"/>
                </a:solidFill>
              </a:rPr>
              <a:t>I was born in 1869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>
                <a:solidFill>
                  <a:srgbClr val="FFFF00"/>
                </a:solidFill>
              </a:rPr>
              <a:t>I had little formal education and my school record was mediocre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>
                <a:solidFill>
                  <a:srgbClr val="FFFF00"/>
                </a:solidFill>
              </a:rPr>
              <a:t>I spent many years in prison, some of them in South Africa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>
                <a:solidFill>
                  <a:srgbClr val="FFFF00"/>
                </a:solidFill>
              </a:rPr>
              <a:t>I have been described as an anti-colonial nationalist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>
                <a:solidFill>
                  <a:srgbClr val="FFFF00"/>
                </a:solidFill>
              </a:rPr>
              <a:t>I studied law in Britain, qualifying as a barrister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>
                <a:solidFill>
                  <a:srgbClr val="FFFF00"/>
                </a:solidFill>
              </a:rPr>
              <a:t>Many consider me the father of my country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>
                <a:solidFill>
                  <a:srgbClr val="FFFF00"/>
                </a:solidFill>
              </a:rPr>
              <a:t>I was a rebellious teenager – even eating meat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>
                <a:solidFill>
                  <a:srgbClr val="FFFF00"/>
                </a:solidFill>
              </a:rPr>
              <a:t>My statue was unveiled in Jubilee Park, Harris Park in 2018 by the President of India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>
                <a:solidFill>
                  <a:srgbClr val="FFFF00"/>
                </a:solidFill>
              </a:rPr>
              <a:t>My birthday, 2 October, is a national holiday in India 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400" dirty="0">
                <a:solidFill>
                  <a:srgbClr val="FFFF00"/>
                </a:solidFill>
              </a:rPr>
              <a:t>I am famous for my doctrine of non-violent resistance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F305E11-15DE-4244-94F9-FD9B4A83E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7818" r="27818"/>
          <a:stretch/>
        </p:blipFill>
        <p:spPr>
          <a:xfrm>
            <a:off x="8004246" y="847865"/>
            <a:ext cx="3737179" cy="4717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D72B95-6FD5-494B-A40C-6B0F2DB8FF29}"/>
              </a:ext>
            </a:extLst>
          </p:cNvPr>
          <p:cNvSpPr txBox="1"/>
          <p:nvPr/>
        </p:nvSpPr>
        <p:spPr>
          <a:xfrm>
            <a:off x="7615238" y="5663684"/>
            <a:ext cx="4576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rgbClr val="FFFF00"/>
                </a:solidFill>
              </a:rPr>
              <a:t>Mahatma Gandhi</a:t>
            </a:r>
          </a:p>
        </p:txBody>
      </p:sp>
    </p:spTree>
    <p:extLst>
      <p:ext uri="{BB962C8B-B14F-4D97-AF65-F5344CB8AC3E}">
        <p14:creationId xmlns:p14="http://schemas.microsoft.com/office/powerpoint/2010/main" val="32468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0" y="-89967"/>
            <a:ext cx="650225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Waves of people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365" t="7125" r="4317" b="16243"/>
          <a:stretch/>
        </p:blipFill>
        <p:spPr>
          <a:xfrm>
            <a:off x="6347789" y="1823510"/>
            <a:ext cx="5517039" cy="384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171" y="2257607"/>
            <a:ext cx="6020619" cy="32351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Q1  </a:t>
            </a:r>
          </a:p>
          <a:p>
            <a:pPr lvl="0">
              <a:lnSpc>
                <a:spcPct val="107000"/>
              </a:lnSpc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Radiocarbon dating of archaeological artefacts suggests continual Aboriginal occupation of Parramatta for how long? 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2,700 years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15,000 years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30,000 years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5,500 years</a:t>
            </a:r>
          </a:p>
        </p:txBody>
      </p:sp>
    </p:spTree>
    <p:extLst>
      <p:ext uri="{BB962C8B-B14F-4D97-AF65-F5344CB8AC3E}">
        <p14:creationId xmlns:p14="http://schemas.microsoft.com/office/powerpoint/2010/main" val="36795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6" y="218843"/>
            <a:ext cx="6767804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Waves of people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9136" r="19136"/>
          <a:stretch/>
        </p:blipFill>
        <p:spPr>
          <a:xfrm>
            <a:off x="6357943" y="1384183"/>
            <a:ext cx="5391562" cy="4916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109" y="769598"/>
            <a:ext cx="5591462" cy="60568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Q2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nationality is the owner of the iconic Temasek restaurant?</a:t>
            </a:r>
          </a:p>
        </p:txBody>
      </p:sp>
    </p:spTree>
    <p:extLst>
      <p:ext uri="{BB962C8B-B14F-4D97-AF65-F5344CB8AC3E}">
        <p14:creationId xmlns:p14="http://schemas.microsoft.com/office/powerpoint/2010/main" val="21430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54" y="-195538"/>
            <a:ext cx="6964929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Waves of people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57" r="1557"/>
          <a:stretch/>
        </p:blipFill>
        <p:spPr>
          <a:xfrm>
            <a:off x="5979722" y="1671638"/>
            <a:ext cx="5994529" cy="4111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873" y="2024734"/>
            <a:ext cx="5671127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Q3 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</a:p>
          <a:p>
            <a:pPr lvl="0">
              <a:lnSpc>
                <a:spcPct val="107000"/>
              </a:lnSpc>
            </a:pPr>
            <a:r>
              <a:rPr lang="en-AU" sz="4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the colonial farmers had moved on to the more fertile soils of the Hawkesbury, where did Parramatta’s next wave of market gardeners come from? </a:t>
            </a:r>
          </a:p>
        </p:txBody>
      </p:sp>
    </p:spTree>
    <p:extLst>
      <p:ext uri="{BB962C8B-B14F-4D97-AF65-F5344CB8AC3E}">
        <p14:creationId xmlns:p14="http://schemas.microsoft.com/office/powerpoint/2010/main" val="25214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28" y="266139"/>
            <a:ext cx="6543413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Waves of people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449" r="9813"/>
          <a:stretch/>
        </p:blipFill>
        <p:spPr>
          <a:xfrm>
            <a:off x="5287618" y="1479957"/>
            <a:ext cx="6543412" cy="4915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4558" y="1644242"/>
            <a:ext cx="4943060" cy="44629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Q4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would you find the popular “Little India” foodie destination? </a:t>
            </a:r>
          </a:p>
        </p:txBody>
      </p:sp>
    </p:spTree>
    <p:extLst>
      <p:ext uri="{BB962C8B-B14F-4D97-AF65-F5344CB8AC3E}">
        <p14:creationId xmlns:p14="http://schemas.microsoft.com/office/powerpoint/2010/main" val="14770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48" y="-233732"/>
            <a:ext cx="686377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Waves of people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796" r="3796"/>
          <a:stretch/>
        </p:blipFill>
        <p:spPr>
          <a:xfrm>
            <a:off x="5850997" y="1814523"/>
            <a:ext cx="6126683" cy="427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0577" y="2024734"/>
            <a:ext cx="5400420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Q5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annual gathering of Aboriginal people did Governor Macquarie initiate to promote enrolments in the Parramatta Native Institute? </a:t>
            </a:r>
          </a:p>
        </p:txBody>
      </p:sp>
    </p:spTree>
    <p:extLst>
      <p:ext uri="{BB962C8B-B14F-4D97-AF65-F5344CB8AC3E}">
        <p14:creationId xmlns:p14="http://schemas.microsoft.com/office/powerpoint/2010/main" val="32996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8" y="-192272"/>
            <a:ext cx="6697697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Waves of people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707" r="8707"/>
          <a:stretch/>
        </p:blipFill>
        <p:spPr>
          <a:xfrm>
            <a:off x="6389323" y="1437861"/>
            <a:ext cx="5533681" cy="446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323" y="1263995"/>
            <a:ext cx="5883964" cy="523814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Q6  </a:t>
            </a:r>
          </a:p>
          <a:p>
            <a:pPr lvl="0">
              <a:lnSpc>
                <a:spcPct val="107000"/>
              </a:lnSpc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2016 census where did the top 3 migrant groups to Parramatta come from?  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Kingdom, China and India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India, New Zealand and China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India, China and South Korea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China, India and Lebanon</a:t>
            </a:r>
          </a:p>
        </p:txBody>
      </p:sp>
    </p:spTree>
    <p:extLst>
      <p:ext uri="{BB962C8B-B14F-4D97-AF65-F5344CB8AC3E}">
        <p14:creationId xmlns:p14="http://schemas.microsoft.com/office/powerpoint/2010/main" val="1714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7" y="-162976"/>
            <a:ext cx="6817453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Waves of people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8" r="11443"/>
          <a:stretch/>
        </p:blipFill>
        <p:spPr>
          <a:xfrm>
            <a:off x="6389122" y="1435100"/>
            <a:ext cx="5477804" cy="500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669" y="2342783"/>
            <a:ext cx="6255147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Q7  </a:t>
            </a:r>
          </a:p>
          <a:p>
            <a:pPr lvl="0">
              <a:lnSpc>
                <a:spcPct val="107000"/>
              </a:lnSpc>
            </a:pPr>
            <a:r>
              <a:rPr lang="en-A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Lebanese village has named its main road Parramatta Road, and why?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4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Dimane</a:t>
            </a:r>
            <a:r>
              <a:rPr lang="en-A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because many migrants from </a:t>
            </a:r>
            <a:r>
              <a:rPr lang="en-AU" sz="24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Dimane</a:t>
            </a:r>
            <a:r>
              <a:rPr lang="en-A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settled first in Parramatta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4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Hawqa</a:t>
            </a:r>
            <a:r>
              <a:rPr lang="en-A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as part of a strategy to lobby for better road access to their village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4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Kfarsghab</a:t>
            </a:r>
            <a:r>
              <a:rPr lang="en-A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because Parramatta is such a significant centre of </a:t>
            </a:r>
            <a:r>
              <a:rPr lang="en-AU" sz="24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Kfarsghab</a:t>
            </a:r>
            <a:r>
              <a:rPr lang="en-A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settlement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24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Fraidis</a:t>
            </a:r>
            <a:r>
              <a:rPr lang="en-AU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because migrants from here, working as hawkers, travelled along the road, selling their wares</a:t>
            </a:r>
          </a:p>
          <a:p>
            <a:pPr lvl="0">
              <a:lnSpc>
                <a:spcPct val="107000"/>
              </a:lnSpc>
            </a:pPr>
            <a:endParaRPr lang="en-AU" sz="4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56" y="-6160"/>
            <a:ext cx="690449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Waves of people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1266" b="11266"/>
          <a:stretch/>
        </p:blipFill>
        <p:spPr>
          <a:xfrm>
            <a:off x="5905499" y="543339"/>
            <a:ext cx="5944377" cy="579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125" y="1563757"/>
            <a:ext cx="5435824" cy="499606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Q8 </a:t>
            </a:r>
          </a:p>
          <a:p>
            <a:pPr lvl="0">
              <a:lnSpc>
                <a:spcPct val="107000"/>
              </a:lnSpc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Greek Orthodox Parish in Parramatta celebrated its 60</a:t>
            </a:r>
            <a:r>
              <a:rPr lang="en-AU" sz="3200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anniversary in May 2020?  </a:t>
            </a:r>
            <a:r>
              <a:rPr lang="en-AU" sz="32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 Georgios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 Lydia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 </a:t>
            </a:r>
            <a:r>
              <a:rPr lang="en-AU" sz="32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Ioannis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 </a:t>
            </a:r>
            <a:r>
              <a:rPr lang="en-AU" sz="32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Dimitrios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buFont typeface="+mj-lt"/>
              <a:buAutoNum type="alphaLcPeriod"/>
            </a:pPr>
            <a:endParaRPr lang="en-AU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{A783B17D-9AC6-4625-B751-37AA45A6D39F}tf03457452</Template>
  <TotalTime>808</TotalTime>
  <Words>1303</Words>
  <Application>Microsoft Office PowerPoint</Application>
  <PresentationFormat>Widescreen</PresentationFormat>
  <Paragraphs>136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Celestial</vt:lpstr>
      <vt:lpstr>Waves of people</vt:lpstr>
      <vt:lpstr>Waves of people</vt:lpstr>
      <vt:lpstr>Waves of people</vt:lpstr>
      <vt:lpstr>Waves of people</vt:lpstr>
      <vt:lpstr>Waves of people</vt:lpstr>
      <vt:lpstr>Waves of people</vt:lpstr>
      <vt:lpstr>Waves of people</vt:lpstr>
      <vt:lpstr>Waves of people</vt:lpstr>
      <vt:lpstr>Waves of people</vt:lpstr>
      <vt:lpstr>Waves of people</vt:lpstr>
      <vt:lpstr>Waves of people</vt:lpstr>
      <vt:lpstr>Waves of people- answers </vt:lpstr>
      <vt:lpstr>Who AM 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&amp; culture</dc:title>
  <dc:creator>Sasa Kennedy</dc:creator>
  <cp:lastModifiedBy>Rebecca Falzon</cp:lastModifiedBy>
  <cp:revision>80</cp:revision>
  <dcterms:created xsi:type="dcterms:W3CDTF">2020-12-14T22:43:03Z</dcterms:created>
  <dcterms:modified xsi:type="dcterms:W3CDTF">2021-03-14T02:00:59Z</dcterms:modified>
</cp:coreProperties>
</file>