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71" r:id="rId2"/>
    <p:sldId id="273" r:id="rId3"/>
    <p:sldId id="274" r:id="rId4"/>
    <p:sldId id="275" r:id="rId5"/>
    <p:sldId id="276" r:id="rId6"/>
    <p:sldId id="278" r:id="rId7"/>
    <p:sldId id="280" r:id="rId8"/>
    <p:sldId id="281" r:id="rId9"/>
    <p:sldId id="282" r:id="rId10"/>
    <p:sldId id="279" r:id="rId11"/>
    <p:sldId id="277" r:id="rId12"/>
    <p:sldId id="272" r:id="rId13"/>
    <p:sldId id="28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903" autoAdjust="0"/>
  </p:normalViewPr>
  <p:slideViewPr>
    <p:cSldViewPr snapToGrid="0">
      <p:cViewPr varScale="1">
        <p:scale>
          <a:sx n="109" d="100"/>
          <a:sy n="109" d="100"/>
        </p:scale>
        <p:origin x="6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F6C9F-9FD4-4AF3-B5B7-C5F83DCC1DF0}" type="datetimeFigureOut">
              <a:rPr lang="en-AU" smtClean="0"/>
              <a:t>29/04/2021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F314E-48F7-4AB4-84E6-13C534B9C079}" type="slidenum">
              <a:rPr lang="en-AU" smtClean="0"/>
              <a:t>‹#›</a:t>
            </a:fld>
            <a:endParaRPr lang="en-AU"/>
          </a:p>
        </p:txBody>
      </p:sp>
    </p:spTree>
    <p:extLst>
      <p:ext uri="{BB962C8B-B14F-4D97-AF65-F5344CB8AC3E}">
        <p14:creationId xmlns:p14="http://schemas.microsoft.com/office/powerpoint/2010/main" val="2483037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Before starting online meeting:</a:t>
            </a:r>
          </a:p>
          <a:p>
            <a:pPr marL="171450" indent="-171450">
              <a:buFont typeface="Arial" panose="020B0604020202020204" pitchFamily="34" charset="0"/>
              <a:buChar char="•"/>
            </a:pPr>
            <a:r>
              <a:rPr lang="en-AU" dirty="0"/>
              <a:t>Select </a:t>
            </a:r>
            <a:r>
              <a:rPr lang="en-AU" b="1" dirty="0"/>
              <a:t>Slide show </a:t>
            </a:r>
            <a:r>
              <a:rPr lang="en-AU" dirty="0"/>
              <a:t>from top bar and click </a:t>
            </a:r>
            <a:r>
              <a:rPr lang="en-AU" b="1" dirty="0"/>
              <a:t>“From beginning”</a:t>
            </a:r>
          </a:p>
          <a:p>
            <a:pPr marL="171450" indent="-171450">
              <a:buFont typeface="Arial" panose="020B0604020202020204" pitchFamily="34" charset="0"/>
              <a:buChar char="•"/>
            </a:pPr>
            <a:r>
              <a:rPr lang="en-AU" dirty="0"/>
              <a:t>You will be able to see the notes; participants will only see slides</a:t>
            </a:r>
          </a:p>
          <a:p>
            <a:pPr marL="171450" indent="-171450">
              <a:buFont typeface="Arial" panose="020B0604020202020204" pitchFamily="34" charset="0"/>
              <a:buChar char="•"/>
            </a:pPr>
            <a:endParaRPr lang="en-AU" dirty="0"/>
          </a:p>
          <a:p>
            <a:r>
              <a:rPr lang="en-AU" dirty="0"/>
              <a:t>Before starting quiz: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a:t>
            </a:r>
            <a:r>
              <a:rPr lang="en-AU"/>
              <a:t>heck </a:t>
            </a:r>
            <a:r>
              <a:rPr lang="en-AU" dirty="0"/>
              <a:t>that participants have a pen and paper at the ready, to write down their answers.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Each correct answer is worth 1 point.</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If playing in teams, remind groups to mute their mic as they discuss their answer, so they don’t accidentally tell other teams.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Remember to speak slowly and clearly, so everyone understands the questions.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Check that everyone is ready before moving on to next question. </a:t>
            </a:r>
          </a:p>
        </p:txBody>
      </p:sp>
      <p:sp>
        <p:nvSpPr>
          <p:cNvPr id="4" name="Slide Number Placeholder 3"/>
          <p:cNvSpPr>
            <a:spLocks noGrp="1"/>
          </p:cNvSpPr>
          <p:nvPr>
            <p:ph type="sldNum" sz="quarter" idx="5"/>
          </p:nvPr>
        </p:nvSpPr>
        <p:spPr/>
        <p:txBody>
          <a:bodyPr/>
          <a:lstStyle/>
          <a:p>
            <a:fld id="{6FF799E7-E1E4-4F18-9ED2-58215F3E7690}" type="slidenum">
              <a:rPr lang="en-AU" smtClean="0"/>
              <a:t>1</a:t>
            </a:fld>
            <a:endParaRPr lang="en-AU"/>
          </a:p>
        </p:txBody>
      </p:sp>
    </p:spTree>
    <p:extLst>
      <p:ext uri="{BB962C8B-B14F-4D97-AF65-F5344CB8AC3E}">
        <p14:creationId xmlns:p14="http://schemas.microsoft.com/office/powerpoint/2010/main" val="1660781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10</a:t>
            </a:fld>
            <a:endParaRPr lang="en-AU"/>
          </a:p>
        </p:txBody>
      </p:sp>
    </p:spTree>
    <p:extLst>
      <p:ext uri="{BB962C8B-B14F-4D97-AF65-F5344CB8AC3E}">
        <p14:creationId xmlns:p14="http://schemas.microsoft.com/office/powerpoint/2010/main" val="91956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11</a:t>
            </a:fld>
            <a:endParaRPr lang="en-AU"/>
          </a:p>
        </p:txBody>
      </p:sp>
    </p:spTree>
    <p:extLst>
      <p:ext uri="{BB962C8B-B14F-4D97-AF65-F5344CB8AC3E}">
        <p14:creationId xmlns:p14="http://schemas.microsoft.com/office/powerpoint/2010/main" val="829063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Where It’s At - Answers</a:t>
            </a:r>
          </a:p>
          <a:p>
            <a:pPr marL="228600" lvl="0" indent="-228600">
              <a:buFont typeface="+mj-lt"/>
              <a:buAutoNum type="arabicPeriod"/>
            </a:pPr>
            <a:r>
              <a:rPr lang="en-AU" sz="1200" kern="1200" dirty="0">
                <a:solidFill>
                  <a:schemeClr val="tx1"/>
                </a:solidFill>
                <a:effectLst/>
                <a:latin typeface="+mn-lt"/>
                <a:ea typeface="+mn-ea"/>
                <a:cs typeface="+mn-cs"/>
              </a:rPr>
              <a:t>Where would you go to watch the world’s richest race for two-year-old thoroughbred horses? </a:t>
            </a:r>
            <a:r>
              <a:rPr lang="en-AU" sz="1200" i="1" kern="1200" dirty="0">
                <a:solidFill>
                  <a:schemeClr val="tx1"/>
                </a:solidFill>
                <a:effectLst/>
                <a:latin typeface="+mn-lt"/>
                <a:ea typeface="+mn-ea"/>
                <a:cs typeface="+mn-cs"/>
              </a:rPr>
              <a:t>Rosehill Gardens</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With an open archaeological site to check out below and a stunning view from the popular bar above, where am I?  </a:t>
            </a:r>
            <a:r>
              <a:rPr lang="en-AU" sz="1200" i="1" kern="1200" dirty="0">
                <a:solidFill>
                  <a:schemeClr val="tx1"/>
                </a:solidFill>
                <a:effectLst/>
                <a:latin typeface="+mn-lt"/>
                <a:ea typeface="+mn-ea"/>
                <a:cs typeface="+mn-cs"/>
              </a:rPr>
              <a:t>V by Crown Building, corner Macquarie St and Marsden Street.  You can visit the Phillip Ruddock Heritage Centre at no charge to discover what the dig revealed then enjoy an elegantly crafted cocktail at Nick and Nora’s while taking in the panorama.</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Where should you go to listen to Symphony Under the Stars?  </a:t>
            </a:r>
            <a:r>
              <a:rPr lang="en-AU" sz="1200" i="1" kern="1200" dirty="0">
                <a:solidFill>
                  <a:schemeClr val="tx1"/>
                </a:solidFill>
                <a:effectLst/>
                <a:latin typeface="+mn-lt"/>
                <a:ea typeface="+mn-ea"/>
                <a:cs typeface="+mn-cs"/>
              </a:rPr>
              <a:t>The Crescent, Parramatta Park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What property, in the Harris Park Heritage Area, is associated with John and Elizabeth Macarthur, pioneers of the wool industry?  </a:t>
            </a:r>
            <a:r>
              <a:rPr lang="en-AU" sz="1200" i="1" kern="1200" dirty="0">
                <a:solidFill>
                  <a:schemeClr val="tx1"/>
                </a:solidFill>
                <a:effectLst/>
                <a:latin typeface="+mn-lt"/>
                <a:ea typeface="+mn-ea"/>
                <a:cs typeface="+mn-cs"/>
              </a:rPr>
              <a:t>Elizabeth Farm</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Where can you ride a narrow-gauge railway to discover a hidden precinct listed on the NSW State Heritage Register? </a:t>
            </a:r>
            <a:r>
              <a:rPr lang="en-AU" sz="1200" i="1" kern="1200" dirty="0">
                <a:solidFill>
                  <a:schemeClr val="tx1"/>
                </a:solidFill>
                <a:effectLst/>
                <a:latin typeface="+mn-lt"/>
                <a:ea typeface="+mn-ea"/>
                <a:cs typeface="+mn-cs"/>
              </a:rPr>
              <a:t>Newington </a:t>
            </a:r>
            <a:r>
              <a:rPr lang="en-AU" sz="1200" i="1" kern="1200" dirty="0" err="1">
                <a:solidFill>
                  <a:schemeClr val="tx1"/>
                </a:solidFill>
                <a:effectLst/>
                <a:latin typeface="+mn-lt"/>
                <a:ea typeface="+mn-ea"/>
                <a:cs typeface="+mn-cs"/>
              </a:rPr>
              <a:t>Armory</a:t>
            </a:r>
            <a:r>
              <a:rPr lang="en-AU" sz="1200" i="1" kern="1200" dirty="0">
                <a:solidFill>
                  <a:schemeClr val="tx1"/>
                </a:solidFill>
                <a:effectLst/>
                <a:latin typeface="+mn-lt"/>
                <a:ea typeface="+mn-ea"/>
                <a:cs typeface="+mn-cs"/>
              </a:rPr>
              <a:t>, Sydney Olympic Park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The smell of petrol, the roar of engines, the excitement of the crowd – where am I?  </a:t>
            </a:r>
            <a:r>
              <a:rPr lang="en-AU" sz="1200" i="1" kern="1200" dirty="0">
                <a:solidFill>
                  <a:schemeClr val="tx1"/>
                </a:solidFill>
                <a:effectLst/>
                <a:latin typeface="+mn-lt"/>
                <a:ea typeface="+mn-ea"/>
                <a:cs typeface="+mn-cs"/>
              </a:rPr>
              <a:t>Valvoline Raceway (aka Parramatta Speedway), or maybe Parramatta Park back in the 50s when it was a Grand Prix racetrack.</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Which annual event attracts close to a million attendees and showcases Australian culture, from arts and craft to rural traditions and live entertainment?  </a:t>
            </a:r>
            <a:r>
              <a:rPr lang="en-AU" sz="1200" i="1" kern="1200" dirty="0">
                <a:solidFill>
                  <a:schemeClr val="tx1"/>
                </a:solidFill>
                <a:effectLst/>
                <a:latin typeface="+mn-lt"/>
                <a:ea typeface="+mn-ea"/>
                <a:cs typeface="+mn-cs"/>
              </a:rPr>
              <a:t>Sydney Royal Easter Show</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At which historic site, located within which university, is the Whitlam Institute found?  </a:t>
            </a:r>
            <a:r>
              <a:rPr lang="en-AU" sz="1200" i="1" kern="1200" dirty="0">
                <a:solidFill>
                  <a:schemeClr val="tx1"/>
                </a:solidFill>
                <a:effectLst/>
                <a:latin typeface="+mn-lt"/>
                <a:ea typeface="+mn-ea"/>
                <a:cs typeface="+mn-cs"/>
              </a:rPr>
              <a:t>The Female Orphan School, within Western Sydney University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St John’s Cemetery, the oldest European burial place in Australia and final resting place of some of the founders of the colony, contains how many first fleet burials?  </a:t>
            </a:r>
            <a:r>
              <a:rPr lang="en-AU" sz="1200" i="1" kern="1200" dirty="0">
                <a:solidFill>
                  <a:schemeClr val="tx1"/>
                </a:solidFill>
                <a:effectLst/>
                <a:latin typeface="+mn-lt"/>
                <a:ea typeface="+mn-ea"/>
                <a:cs typeface="+mn-cs"/>
              </a:rPr>
              <a:t>63.  The cemetery is very evocative and includes some fascinating inscriptions on its picturesque gravestones.</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Where is the GWS Giants home stadium and what is it called?  </a:t>
            </a:r>
            <a:r>
              <a:rPr lang="en-AU" sz="1200" i="1" kern="1200" dirty="0">
                <a:solidFill>
                  <a:schemeClr val="tx1"/>
                </a:solidFill>
                <a:effectLst/>
                <a:latin typeface="+mn-lt"/>
                <a:ea typeface="+mn-ea"/>
                <a:cs typeface="+mn-cs"/>
              </a:rPr>
              <a:t>Sydney Olympic Park, Giants Stadium</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FF799E7-E1E4-4F18-9ED2-58215F3E7690}" type="slidenum">
              <a:rPr lang="en-AU" smtClean="0"/>
              <a:t>12</a:t>
            </a:fld>
            <a:endParaRPr lang="en-AU"/>
          </a:p>
        </p:txBody>
      </p:sp>
    </p:spTree>
    <p:extLst>
      <p:ext uri="{BB962C8B-B14F-4D97-AF65-F5344CB8AC3E}">
        <p14:creationId xmlns:p14="http://schemas.microsoft.com/office/powerpoint/2010/main" val="53600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2</a:t>
            </a:fld>
            <a:endParaRPr lang="en-AU"/>
          </a:p>
        </p:txBody>
      </p:sp>
    </p:spTree>
    <p:extLst>
      <p:ext uri="{BB962C8B-B14F-4D97-AF65-F5344CB8AC3E}">
        <p14:creationId xmlns:p14="http://schemas.microsoft.com/office/powerpoint/2010/main" val="27547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3</a:t>
            </a:fld>
            <a:endParaRPr lang="en-AU"/>
          </a:p>
        </p:txBody>
      </p:sp>
    </p:spTree>
    <p:extLst>
      <p:ext uri="{BB962C8B-B14F-4D97-AF65-F5344CB8AC3E}">
        <p14:creationId xmlns:p14="http://schemas.microsoft.com/office/powerpoint/2010/main" val="257662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4</a:t>
            </a:fld>
            <a:endParaRPr lang="en-AU"/>
          </a:p>
        </p:txBody>
      </p:sp>
    </p:spTree>
    <p:extLst>
      <p:ext uri="{BB962C8B-B14F-4D97-AF65-F5344CB8AC3E}">
        <p14:creationId xmlns:p14="http://schemas.microsoft.com/office/powerpoint/2010/main" val="3551494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5</a:t>
            </a:fld>
            <a:endParaRPr lang="en-AU"/>
          </a:p>
        </p:txBody>
      </p:sp>
    </p:spTree>
    <p:extLst>
      <p:ext uri="{BB962C8B-B14F-4D97-AF65-F5344CB8AC3E}">
        <p14:creationId xmlns:p14="http://schemas.microsoft.com/office/powerpoint/2010/main" val="2036395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6</a:t>
            </a:fld>
            <a:endParaRPr lang="en-AU"/>
          </a:p>
        </p:txBody>
      </p:sp>
    </p:spTree>
    <p:extLst>
      <p:ext uri="{BB962C8B-B14F-4D97-AF65-F5344CB8AC3E}">
        <p14:creationId xmlns:p14="http://schemas.microsoft.com/office/powerpoint/2010/main" val="77298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7</a:t>
            </a:fld>
            <a:endParaRPr lang="en-AU"/>
          </a:p>
        </p:txBody>
      </p:sp>
    </p:spTree>
    <p:extLst>
      <p:ext uri="{BB962C8B-B14F-4D97-AF65-F5344CB8AC3E}">
        <p14:creationId xmlns:p14="http://schemas.microsoft.com/office/powerpoint/2010/main" val="308487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8</a:t>
            </a:fld>
            <a:endParaRPr lang="en-AU"/>
          </a:p>
        </p:txBody>
      </p:sp>
    </p:spTree>
    <p:extLst>
      <p:ext uri="{BB962C8B-B14F-4D97-AF65-F5344CB8AC3E}">
        <p14:creationId xmlns:p14="http://schemas.microsoft.com/office/powerpoint/2010/main" val="2503416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FF799E7-E1E4-4F18-9ED2-58215F3E7690}" type="slidenum">
              <a:rPr lang="en-AU" smtClean="0"/>
              <a:t>9</a:t>
            </a:fld>
            <a:endParaRPr lang="en-AU"/>
          </a:p>
        </p:txBody>
      </p:sp>
    </p:spTree>
    <p:extLst>
      <p:ext uri="{BB962C8B-B14F-4D97-AF65-F5344CB8AC3E}">
        <p14:creationId xmlns:p14="http://schemas.microsoft.com/office/powerpoint/2010/main" val="4275581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4/29/2021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EAB2B7-655D-49AB-B54A-121DB53B5FD9}"/>
              </a:ext>
            </a:extLst>
          </p:cNvPr>
          <p:cNvSpPr>
            <a:spLocks noGrp="1"/>
          </p:cNvSpPr>
          <p:nvPr>
            <p:ph type="ctrTitle"/>
          </p:nvPr>
        </p:nvSpPr>
        <p:spPr/>
        <p:txBody>
          <a:bodyPr>
            <a:normAutofit/>
          </a:bodyPr>
          <a:lstStyle/>
          <a:p>
            <a:r>
              <a:rPr lang="en-AU" sz="7200" b="1" dirty="0">
                <a:solidFill>
                  <a:srgbClr val="FFFF00"/>
                </a:solidFill>
              </a:rPr>
              <a:t>Where it’s at</a:t>
            </a:r>
          </a:p>
        </p:txBody>
      </p:sp>
      <p:sp>
        <p:nvSpPr>
          <p:cNvPr id="6" name="Subtitle 5">
            <a:extLst>
              <a:ext uri="{FF2B5EF4-FFF2-40B4-BE49-F238E27FC236}">
                <a16:creationId xmlns:a16="http://schemas.microsoft.com/office/drawing/2014/main" id="{66928585-8A2A-4D0C-B323-C4789EA9E4FB}"/>
              </a:ext>
            </a:extLst>
          </p:cNvPr>
          <p:cNvSpPr>
            <a:spLocks noGrp="1"/>
          </p:cNvSpPr>
          <p:nvPr>
            <p:ph type="subTitle" idx="1"/>
          </p:nvPr>
        </p:nvSpPr>
        <p:spPr/>
        <p:txBody>
          <a:bodyPr>
            <a:normAutofit/>
          </a:bodyPr>
          <a:lstStyle/>
          <a:p>
            <a:r>
              <a:rPr lang="en-AU" sz="3200" dirty="0">
                <a:solidFill>
                  <a:srgbClr val="FFFF00"/>
                </a:solidFill>
              </a:rPr>
              <a:t>Parramatta</a:t>
            </a:r>
          </a:p>
        </p:txBody>
      </p:sp>
    </p:spTree>
    <p:extLst>
      <p:ext uri="{BB962C8B-B14F-4D97-AF65-F5344CB8AC3E}">
        <p14:creationId xmlns:p14="http://schemas.microsoft.com/office/powerpoint/2010/main" val="3883230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222423" y="597242"/>
            <a:ext cx="5683078"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20808" r="20808"/>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222422" y="2024734"/>
            <a:ext cx="5976408" cy="3542522"/>
          </a:xfrm>
        </p:spPr>
        <p:txBody>
          <a:bodyPr vert="horz" lIns="91440" tIns="45720" rIns="91440" bIns="45720" rtlCol="0" anchor="ctr">
            <a:noAutofit/>
          </a:bodyPr>
          <a:lstStyle/>
          <a:p>
            <a:r>
              <a:rPr lang="en-US" sz="4400" dirty="0">
                <a:solidFill>
                  <a:srgbClr val="FFFF00"/>
                </a:solidFill>
              </a:rPr>
              <a:t>Q9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St John’s Cemetery, the oldest European burial place in Australia, contains how many first fleet burials?</a:t>
            </a:r>
            <a:endParaRPr lang="en-US" sz="4400" dirty="0">
              <a:solidFill>
                <a:srgbClr val="FFFF00"/>
              </a:solidFill>
            </a:endParaRPr>
          </a:p>
        </p:txBody>
      </p:sp>
    </p:spTree>
    <p:extLst>
      <p:ext uri="{BB962C8B-B14F-4D97-AF65-F5344CB8AC3E}">
        <p14:creationId xmlns:p14="http://schemas.microsoft.com/office/powerpoint/2010/main" val="1475044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7053" r="6292"/>
          <a:stretch/>
        </p:blipFill>
        <p:spPr>
          <a:xfrm>
            <a:off x="6178945" y="1869896"/>
            <a:ext cx="5523321" cy="3595956"/>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Q10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Where is the GWS Giants home stadium and what is it called?</a:t>
            </a:r>
            <a:endParaRPr lang="en-US" sz="4400" dirty="0">
              <a:solidFill>
                <a:srgbClr val="FFFF00"/>
              </a:solidFill>
            </a:endParaRPr>
          </a:p>
        </p:txBody>
      </p:sp>
    </p:spTree>
    <p:extLst>
      <p:ext uri="{BB962C8B-B14F-4D97-AF65-F5344CB8AC3E}">
        <p14:creationId xmlns:p14="http://schemas.microsoft.com/office/powerpoint/2010/main" val="4145110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166850"/>
            <a:ext cx="10131425" cy="1456267"/>
          </a:xfrm>
        </p:spPr>
        <p:txBody>
          <a:bodyPr vert="horz" lIns="91440" tIns="45720" rIns="91440" bIns="45720" rtlCol="0" anchor="ctr">
            <a:normAutofit/>
          </a:bodyPr>
          <a:lstStyle/>
          <a:p>
            <a:pPr>
              <a:lnSpc>
                <a:spcPct val="90000"/>
              </a:lnSpc>
            </a:pPr>
            <a:r>
              <a:rPr lang="en-US" sz="5400" dirty="0">
                <a:solidFill>
                  <a:srgbClr val="FFFF00"/>
                </a:solidFill>
              </a:rPr>
              <a:t>Where it’s at </a:t>
            </a:r>
            <a:r>
              <a:rPr lang="en-US" sz="5400" dirty="0">
                <a:solidFill>
                  <a:srgbClr val="FFFF00"/>
                </a:solidFill>
                <a:latin typeface="+mn-lt"/>
              </a:rPr>
              <a:t>- answers</a:t>
            </a:r>
            <a:r>
              <a:rPr lang="en-US" sz="3300" dirty="0"/>
              <a:t/>
            </a:r>
            <a:br>
              <a:rPr lang="en-US" sz="3300" dirty="0"/>
            </a:br>
            <a:endParaRPr lang="en-US" sz="3300" dirty="0"/>
          </a:p>
        </p:txBody>
      </p:sp>
      <p:sp>
        <p:nvSpPr>
          <p:cNvPr id="16" name="Content Placeholder 15">
            <a:extLst>
              <a:ext uri="{FF2B5EF4-FFF2-40B4-BE49-F238E27FC236}">
                <a16:creationId xmlns:a16="http://schemas.microsoft.com/office/drawing/2014/main" id="{65F59BF5-37E3-486C-A56E-48973B02795B}"/>
              </a:ext>
            </a:extLst>
          </p:cNvPr>
          <p:cNvSpPr>
            <a:spLocks noGrp="1"/>
          </p:cNvSpPr>
          <p:nvPr>
            <p:ph sz="half" idx="1"/>
          </p:nvPr>
        </p:nvSpPr>
        <p:spPr>
          <a:xfrm>
            <a:off x="471056" y="1560948"/>
            <a:ext cx="4996872" cy="5066138"/>
          </a:xfrm>
        </p:spPr>
        <p:txBody>
          <a:bodyPr>
            <a:normAutofit/>
          </a:bodyPr>
          <a:lstStyle/>
          <a:p>
            <a:pPr marL="342900" indent="-342900">
              <a:lnSpc>
                <a:spcPct val="90000"/>
              </a:lnSpc>
              <a:buClr>
                <a:srgbClr val="FFFF00"/>
              </a:buClr>
              <a:buFont typeface="+mj-lt"/>
              <a:buAutoNum type="arabicPeriod"/>
            </a:pPr>
            <a:r>
              <a:rPr lang="en-AU" sz="2400" dirty="0">
                <a:solidFill>
                  <a:srgbClr val="FFFF00"/>
                </a:solidFill>
              </a:rPr>
              <a:t>Rosehill Gardens </a:t>
            </a:r>
          </a:p>
          <a:p>
            <a:pPr marL="342900" indent="-342900">
              <a:lnSpc>
                <a:spcPct val="90000"/>
              </a:lnSpc>
              <a:buClr>
                <a:srgbClr val="FFFF00"/>
              </a:buClr>
              <a:buFont typeface="+mj-lt"/>
              <a:buAutoNum type="arabicPeriod"/>
            </a:pPr>
            <a:r>
              <a:rPr lang="en-AU" sz="2400" dirty="0">
                <a:solidFill>
                  <a:srgbClr val="FFFF00"/>
                </a:solidFill>
              </a:rPr>
              <a:t>V by Crown Building, corner Macquarie St and Marsden Street.  You can visit the Phillip Ruddock Heritage Centre at no charge to discover what the dig revealed then enjoy an elegantly crafted cocktail at Nick and Nora’s while taking in the panorama. </a:t>
            </a:r>
          </a:p>
          <a:p>
            <a:pPr marL="342900" indent="-342900">
              <a:lnSpc>
                <a:spcPct val="90000"/>
              </a:lnSpc>
              <a:buClr>
                <a:srgbClr val="FFFF00"/>
              </a:buClr>
              <a:buFont typeface="+mj-lt"/>
              <a:buAutoNum type="arabicPeriod"/>
            </a:pPr>
            <a:r>
              <a:rPr lang="en-AU" sz="2400" dirty="0">
                <a:solidFill>
                  <a:srgbClr val="FFFF00"/>
                </a:solidFill>
              </a:rPr>
              <a:t>The Crescent, Parramatta Park </a:t>
            </a:r>
          </a:p>
          <a:p>
            <a:pPr marL="342900" indent="-342900">
              <a:lnSpc>
                <a:spcPct val="90000"/>
              </a:lnSpc>
              <a:buClr>
                <a:srgbClr val="FFFF00"/>
              </a:buClr>
              <a:buFont typeface="+mj-lt"/>
              <a:buAutoNum type="arabicPeriod"/>
            </a:pPr>
            <a:r>
              <a:rPr lang="en-AU" sz="2400" dirty="0">
                <a:solidFill>
                  <a:srgbClr val="FFFF00"/>
                </a:solidFill>
              </a:rPr>
              <a:t>Elizabeth Farm </a:t>
            </a:r>
          </a:p>
          <a:p>
            <a:pPr marL="342900" indent="-342900">
              <a:lnSpc>
                <a:spcPct val="90000"/>
              </a:lnSpc>
              <a:buClr>
                <a:srgbClr val="FFFF00"/>
              </a:buClr>
              <a:buFont typeface="+mj-lt"/>
              <a:buAutoNum type="arabicPeriod"/>
            </a:pPr>
            <a:r>
              <a:rPr lang="en-AU" sz="2400" dirty="0">
                <a:solidFill>
                  <a:srgbClr val="FFFF00"/>
                </a:solidFill>
              </a:rPr>
              <a:t>Newington Armory, Sydney Olympic Park </a:t>
            </a:r>
          </a:p>
          <a:p>
            <a:pPr marL="0" indent="0">
              <a:lnSpc>
                <a:spcPct val="90000"/>
              </a:lnSpc>
              <a:buClr>
                <a:srgbClr val="FFFF00"/>
              </a:buClr>
              <a:buNone/>
            </a:pPr>
            <a:endParaRPr lang="en-US" sz="2400" dirty="0">
              <a:solidFill>
                <a:srgbClr val="FFFF00"/>
              </a:solidFill>
            </a:endParaRPr>
          </a:p>
        </p:txBody>
      </p:sp>
      <p:sp>
        <p:nvSpPr>
          <p:cNvPr id="13" name="Text Placeholder 12">
            <a:extLst>
              <a:ext uri="{FF2B5EF4-FFF2-40B4-BE49-F238E27FC236}">
                <a16:creationId xmlns:a16="http://schemas.microsoft.com/office/drawing/2014/main" id="{705C6C1F-F003-43F9-97AF-FECDDA7459D5}"/>
              </a:ext>
            </a:extLst>
          </p:cNvPr>
          <p:cNvSpPr>
            <a:spLocks noGrp="1"/>
          </p:cNvSpPr>
          <p:nvPr>
            <p:ph sz="half" idx="2"/>
          </p:nvPr>
        </p:nvSpPr>
        <p:spPr>
          <a:xfrm>
            <a:off x="6576290" y="1477818"/>
            <a:ext cx="5144653" cy="5066138"/>
          </a:xfrm>
        </p:spPr>
        <p:txBody>
          <a:bodyPr vert="horz" lIns="91440" tIns="45720" rIns="91440" bIns="45720" rtlCol="0" anchor="ctr">
            <a:noAutofit/>
          </a:bodyPr>
          <a:lstStyle/>
          <a:p>
            <a:pPr marL="457200" indent="-457200">
              <a:buClr>
                <a:srgbClr val="FFFF00"/>
              </a:buClr>
              <a:buFont typeface="+mj-lt"/>
              <a:buAutoNum type="arabicPeriod" startAt="6"/>
            </a:pPr>
            <a:r>
              <a:rPr lang="en-AU" sz="2400" dirty="0">
                <a:solidFill>
                  <a:srgbClr val="FFFF00"/>
                </a:solidFill>
              </a:rPr>
              <a:t>Valvoline Raceway (aka Parramatta Speedway), or maybe Parramatta Park back in the 50s when it was a Grand Prix racetrack. </a:t>
            </a:r>
          </a:p>
          <a:p>
            <a:pPr marL="457200" indent="-457200">
              <a:buClr>
                <a:srgbClr val="FFFF00"/>
              </a:buClr>
              <a:buFont typeface="+mj-lt"/>
              <a:buAutoNum type="arabicPeriod" startAt="6"/>
            </a:pPr>
            <a:r>
              <a:rPr lang="en-AU" sz="2400" dirty="0">
                <a:solidFill>
                  <a:srgbClr val="FFFF00"/>
                </a:solidFill>
              </a:rPr>
              <a:t>Sydney Royal Easter Show </a:t>
            </a:r>
          </a:p>
          <a:p>
            <a:pPr marL="457200" indent="-457200">
              <a:buClr>
                <a:srgbClr val="FFFF00"/>
              </a:buClr>
              <a:buFont typeface="+mj-lt"/>
              <a:buAutoNum type="arabicPeriod" startAt="6"/>
            </a:pPr>
            <a:r>
              <a:rPr lang="en-AU" sz="2400" dirty="0">
                <a:solidFill>
                  <a:srgbClr val="FFFF00"/>
                </a:solidFill>
              </a:rPr>
              <a:t>The Female Orphan School, within Western Sydney University </a:t>
            </a:r>
          </a:p>
          <a:p>
            <a:pPr marL="457200" indent="-457200">
              <a:buClr>
                <a:srgbClr val="FFFF00"/>
              </a:buClr>
              <a:buFont typeface="+mj-lt"/>
              <a:buAutoNum type="arabicPeriod" startAt="6"/>
            </a:pPr>
            <a:r>
              <a:rPr lang="en-AU" sz="2400" dirty="0">
                <a:solidFill>
                  <a:srgbClr val="FFFF00"/>
                </a:solidFill>
              </a:rPr>
              <a:t>63.  The cemetery is very evocative and includes some fascinating inscriptions on its picturesque gravestones. </a:t>
            </a:r>
          </a:p>
          <a:p>
            <a:pPr marL="457200" indent="-457200">
              <a:buClr>
                <a:srgbClr val="FFFF00"/>
              </a:buClr>
              <a:buFont typeface="+mj-lt"/>
              <a:buAutoNum type="arabicPeriod" startAt="6"/>
            </a:pPr>
            <a:r>
              <a:rPr lang="en-AU" sz="2400" dirty="0">
                <a:solidFill>
                  <a:srgbClr val="FFFF00"/>
                </a:solidFill>
              </a:rPr>
              <a:t>Sydney Olympic Park, Giants Stadium</a:t>
            </a:r>
          </a:p>
          <a:p>
            <a:pPr marL="0" indent="0">
              <a:buClr>
                <a:srgbClr val="FFFF00"/>
              </a:buClr>
              <a:buNone/>
            </a:pPr>
            <a:endParaRPr lang="en-AU" sz="2400" dirty="0">
              <a:solidFill>
                <a:srgbClr val="FFFF00"/>
              </a:solidFill>
              <a:effectLst/>
              <a:ea typeface="Calibri" panose="020F0502020204030204" pitchFamily="34" charset="0"/>
            </a:endParaRPr>
          </a:p>
        </p:txBody>
      </p:sp>
    </p:spTree>
    <p:extLst>
      <p:ext uri="{BB962C8B-B14F-4D97-AF65-F5344CB8AC3E}">
        <p14:creationId xmlns:p14="http://schemas.microsoft.com/office/powerpoint/2010/main" val="241062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E505C1-ED4A-457A-B0C1-F16A419EBDC0}"/>
              </a:ext>
            </a:extLst>
          </p:cNvPr>
          <p:cNvSpPr>
            <a:spLocks noGrp="1"/>
          </p:cNvSpPr>
          <p:nvPr>
            <p:ph type="title"/>
          </p:nvPr>
        </p:nvSpPr>
        <p:spPr>
          <a:xfrm>
            <a:off x="606289" y="-448612"/>
            <a:ext cx="5219699" cy="1586204"/>
          </a:xfrm>
        </p:spPr>
        <p:txBody>
          <a:bodyPr vert="horz" lIns="91440" tIns="45720" rIns="91440" bIns="45720" rtlCol="0" anchor="ctr">
            <a:normAutofit/>
          </a:bodyPr>
          <a:lstStyle/>
          <a:p>
            <a:r>
              <a:rPr lang="en-US" sz="5400" dirty="0" err="1">
                <a:solidFill>
                  <a:srgbClr val="FFFF00"/>
                </a:solidFill>
              </a:rPr>
              <a:t>WHat</a:t>
            </a:r>
            <a:r>
              <a:rPr lang="en-US" sz="5400" dirty="0">
                <a:solidFill>
                  <a:srgbClr val="FFFF00"/>
                </a:solidFill>
              </a:rPr>
              <a:t> AM I?</a:t>
            </a:r>
          </a:p>
        </p:txBody>
      </p:sp>
      <p:sp>
        <p:nvSpPr>
          <p:cNvPr id="11" name="Text Placeholder 10">
            <a:extLst>
              <a:ext uri="{FF2B5EF4-FFF2-40B4-BE49-F238E27FC236}">
                <a16:creationId xmlns:a16="http://schemas.microsoft.com/office/drawing/2014/main" id="{F6465548-0B6B-47A4-853F-987DB6BFBF31}"/>
              </a:ext>
            </a:extLst>
          </p:cNvPr>
          <p:cNvSpPr>
            <a:spLocks noGrp="1"/>
          </p:cNvSpPr>
          <p:nvPr>
            <p:ph type="body" sz="half" idx="2"/>
          </p:nvPr>
        </p:nvSpPr>
        <p:spPr>
          <a:xfrm>
            <a:off x="354564" y="900873"/>
            <a:ext cx="7109926" cy="5667418"/>
          </a:xfrm>
        </p:spPr>
        <p:txBody>
          <a:bodyPr vert="horz" lIns="91440" tIns="45720" rIns="91440" bIns="45720" rtlCol="0" anchor="ctr">
            <a:noAutofit/>
          </a:bodyPr>
          <a:lstStyle/>
          <a:p>
            <a:pPr marL="342900" lvl="0" indent="-342900">
              <a:buClr>
                <a:srgbClr val="FFFF00"/>
              </a:buClr>
              <a:buFont typeface="+mj-lt"/>
              <a:buAutoNum type="arabicPeriod"/>
            </a:pPr>
            <a:r>
              <a:rPr lang="en-AU" sz="1800" dirty="0">
                <a:solidFill>
                  <a:srgbClr val="FFFF00"/>
                </a:solidFill>
              </a:rPr>
              <a:t>I began as two separate businesses selling hardware, pianofortes and sewing machines</a:t>
            </a:r>
          </a:p>
          <a:p>
            <a:pPr marL="342900" lvl="0" indent="-342900">
              <a:buClr>
                <a:srgbClr val="FFFF00"/>
              </a:buClr>
              <a:buFont typeface="+mj-lt"/>
              <a:buAutoNum type="arabicPeriod"/>
            </a:pPr>
            <a:r>
              <a:rPr lang="en-AU" sz="1800" dirty="0">
                <a:solidFill>
                  <a:srgbClr val="FFFF00"/>
                </a:solidFill>
              </a:rPr>
              <a:t>My proprietors introduced an innovative and highly successful system of time payment with no interest on purchases</a:t>
            </a:r>
          </a:p>
          <a:p>
            <a:pPr marL="342900" lvl="0" indent="-342900">
              <a:buClr>
                <a:srgbClr val="FFFF00"/>
              </a:buClr>
              <a:buFont typeface="+mj-lt"/>
              <a:buAutoNum type="arabicPeriod"/>
            </a:pPr>
            <a:r>
              <a:rPr lang="en-AU" sz="1800" dirty="0">
                <a:solidFill>
                  <a:srgbClr val="FFFF00"/>
                </a:solidFill>
              </a:rPr>
              <a:t>As business expanded, my owners sold jam made in their own Parramatta factory </a:t>
            </a:r>
          </a:p>
          <a:p>
            <a:pPr marL="342900" lvl="0" indent="-342900">
              <a:buClr>
                <a:srgbClr val="FFFF00"/>
              </a:buClr>
              <a:buFont typeface="+mj-lt"/>
              <a:buAutoNum type="arabicPeriod"/>
            </a:pPr>
            <a:r>
              <a:rPr lang="en-AU" sz="1800" dirty="0">
                <a:solidFill>
                  <a:srgbClr val="FFFF00"/>
                </a:solidFill>
              </a:rPr>
              <a:t>My proprietors also operated the Parramatta Woollen Mill</a:t>
            </a:r>
          </a:p>
          <a:p>
            <a:pPr marL="342900" lvl="0" indent="-342900">
              <a:buClr>
                <a:srgbClr val="FFFF00"/>
              </a:buClr>
              <a:buFont typeface="+mj-lt"/>
              <a:buAutoNum type="arabicPeriod"/>
            </a:pPr>
            <a:r>
              <a:rPr lang="en-AU" sz="1800" dirty="0">
                <a:solidFill>
                  <a:srgbClr val="FFFF00"/>
                </a:solidFill>
              </a:rPr>
              <a:t>Our exhibition of uniforms won a gold medal at the Franco-British exhibition of uniforms in 1908</a:t>
            </a:r>
          </a:p>
          <a:p>
            <a:pPr marL="342900" lvl="0" indent="-342900">
              <a:buClr>
                <a:srgbClr val="FFFF00"/>
              </a:buClr>
              <a:buFont typeface="+mj-lt"/>
              <a:buAutoNum type="arabicPeriod"/>
            </a:pPr>
            <a:r>
              <a:rPr lang="en-AU" sz="1800" dirty="0">
                <a:solidFill>
                  <a:srgbClr val="FFFF00"/>
                </a:solidFill>
              </a:rPr>
              <a:t>My proprietors were civic minded, donating 1000 pounds to the war effort during World War 2</a:t>
            </a:r>
          </a:p>
          <a:p>
            <a:pPr marL="342900" lvl="0" indent="-342900">
              <a:buClr>
                <a:srgbClr val="FFFF00"/>
              </a:buClr>
              <a:buFont typeface="+mj-lt"/>
              <a:buAutoNum type="arabicPeriod"/>
            </a:pPr>
            <a:r>
              <a:rPr lang="en-AU" sz="1800" dirty="0">
                <a:solidFill>
                  <a:srgbClr val="FFFF00"/>
                </a:solidFill>
              </a:rPr>
              <a:t>My furniture display achieved a Certificate of Merit for colonial made furniture from the Royal Agricultural Society</a:t>
            </a:r>
          </a:p>
          <a:p>
            <a:pPr marL="342900" lvl="0" indent="-342900">
              <a:buClr>
                <a:srgbClr val="FFFF00"/>
              </a:buClr>
              <a:buFont typeface="+mj-lt"/>
              <a:buAutoNum type="arabicPeriod"/>
            </a:pPr>
            <a:r>
              <a:rPr lang="en-AU" sz="1800" dirty="0">
                <a:solidFill>
                  <a:srgbClr val="FFFF00"/>
                </a:solidFill>
              </a:rPr>
              <a:t>My proprietors regularly participated in Parramatta’s Foundation week parades</a:t>
            </a:r>
          </a:p>
          <a:p>
            <a:pPr marL="342900" lvl="0" indent="-342900">
              <a:buClr>
                <a:srgbClr val="FFFF00"/>
              </a:buClr>
              <a:buFont typeface="+mj-lt"/>
              <a:buAutoNum type="arabicPeriod"/>
            </a:pPr>
            <a:r>
              <a:rPr lang="en-AU" sz="1800" dirty="0">
                <a:solidFill>
                  <a:srgbClr val="FFFF00"/>
                </a:solidFill>
              </a:rPr>
              <a:t>My doors closed in 1978, after 102 years of trading in Parramatta</a:t>
            </a:r>
          </a:p>
          <a:p>
            <a:pPr marL="342900" lvl="0" indent="-342900">
              <a:buClr>
                <a:srgbClr val="FFFF00"/>
              </a:buClr>
              <a:buFont typeface="+mj-lt"/>
              <a:buAutoNum type="arabicPeriod"/>
            </a:pPr>
            <a:r>
              <a:rPr lang="en-AU" sz="1800" dirty="0">
                <a:solidFill>
                  <a:srgbClr val="FFFF00"/>
                </a:solidFill>
              </a:rPr>
              <a:t>I was Parramatta’s first shopping emporium, with my buildings still remaining as a Parramatta landmark</a:t>
            </a:r>
          </a:p>
        </p:txBody>
      </p:sp>
      <p:pic>
        <p:nvPicPr>
          <p:cNvPr id="13" name="Content Placeholder 12">
            <a:extLst>
              <a:ext uri="{FF2B5EF4-FFF2-40B4-BE49-F238E27FC236}">
                <a16:creationId xmlns:a16="http://schemas.microsoft.com/office/drawing/2014/main" id="{DF305E11-15DE-4244-94F9-FD9B4A83E3BA}"/>
              </a:ext>
            </a:extLst>
          </p:cNvPr>
          <p:cNvPicPr>
            <a:picLocks noGrp="1" noChangeAspect="1"/>
          </p:cNvPicPr>
          <p:nvPr>
            <p:ph idx="1"/>
          </p:nvPr>
        </p:nvPicPr>
        <p:blipFill>
          <a:blip r:embed="rId2"/>
          <a:srcRect l="27911" r="27911"/>
          <a:stretch/>
        </p:blipFill>
        <p:spPr>
          <a:xfrm>
            <a:off x="7464490" y="900872"/>
            <a:ext cx="4372945" cy="4717292"/>
          </a:xfrm>
          <a:prstGeom prst="rect">
            <a:avLst/>
          </a:prstGeom>
          <a:ln>
            <a:noFill/>
          </a:ln>
          <a:effectLst>
            <a:softEdge rad="112500"/>
          </a:effectLst>
        </p:spPr>
      </p:pic>
      <p:sp>
        <p:nvSpPr>
          <p:cNvPr id="14" name="TextBox 13">
            <a:extLst>
              <a:ext uri="{FF2B5EF4-FFF2-40B4-BE49-F238E27FC236}">
                <a16:creationId xmlns:a16="http://schemas.microsoft.com/office/drawing/2014/main" id="{32D72B95-6FD5-494B-A40C-6B0F2DB8FF29}"/>
              </a:ext>
            </a:extLst>
          </p:cNvPr>
          <p:cNvSpPr txBox="1"/>
          <p:nvPr/>
        </p:nvSpPr>
        <p:spPr>
          <a:xfrm>
            <a:off x="7270047" y="5663682"/>
            <a:ext cx="4910666" cy="707886"/>
          </a:xfrm>
          <a:prstGeom prst="rect">
            <a:avLst/>
          </a:prstGeom>
          <a:noFill/>
        </p:spPr>
        <p:txBody>
          <a:bodyPr wrap="square" rtlCol="0">
            <a:spAutoFit/>
          </a:bodyPr>
          <a:lstStyle/>
          <a:p>
            <a:pPr algn="ctr"/>
            <a:r>
              <a:rPr lang="en-AU" sz="4000" dirty="0">
                <a:solidFill>
                  <a:srgbClr val="FFFF00"/>
                </a:solidFill>
              </a:rPr>
              <a:t>Murray Brothers Store</a:t>
            </a:r>
          </a:p>
        </p:txBody>
      </p:sp>
    </p:spTree>
    <p:extLst>
      <p:ext uri="{BB962C8B-B14F-4D97-AF65-F5344CB8AC3E}">
        <p14:creationId xmlns:p14="http://schemas.microsoft.com/office/powerpoint/2010/main" val="31749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9472" r="19472"/>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1" y="2024734"/>
            <a:ext cx="4882791" cy="3542522"/>
          </a:xfrm>
        </p:spPr>
        <p:txBody>
          <a:bodyPr vert="horz" lIns="91440" tIns="45720" rIns="91440" bIns="45720" rtlCol="0" anchor="ctr">
            <a:noAutofit/>
          </a:bodyPr>
          <a:lstStyle/>
          <a:p>
            <a:r>
              <a:rPr lang="en-US" sz="4400" dirty="0">
                <a:solidFill>
                  <a:srgbClr val="FFFF00"/>
                </a:solidFill>
              </a:rPr>
              <a:t>Q1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Where would you go to watch the world’s richest race </a:t>
            </a:r>
            <a:r>
              <a:rPr lang="en-AU" sz="4400" dirty="0" smtClean="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for two-year-old </a:t>
            </a:r>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thoroughbred horses? </a:t>
            </a:r>
            <a:endParaRPr lang="en-US" sz="4400" dirty="0">
              <a:solidFill>
                <a:srgbClr val="FFFF00"/>
              </a:solidFill>
            </a:endParaRPr>
          </a:p>
        </p:txBody>
      </p:sp>
    </p:spTree>
    <p:extLst>
      <p:ext uri="{BB962C8B-B14F-4D97-AF65-F5344CB8AC3E}">
        <p14:creationId xmlns:p14="http://schemas.microsoft.com/office/powerpoint/2010/main" val="3679519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5643" r="15643"/>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Q2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With an open archaeological site to check out below and a stunning view from the popular bar above, where am I?</a:t>
            </a:r>
            <a:endParaRPr lang="en-US" sz="4400" dirty="0">
              <a:solidFill>
                <a:srgbClr val="FFFF00"/>
              </a:solidFill>
            </a:endParaRPr>
          </a:p>
        </p:txBody>
      </p:sp>
    </p:spTree>
    <p:extLst>
      <p:ext uri="{BB962C8B-B14F-4D97-AF65-F5344CB8AC3E}">
        <p14:creationId xmlns:p14="http://schemas.microsoft.com/office/powerpoint/2010/main" val="2143089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5418" r="15418"/>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Q3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Where should you go to listen to Symphony Under the Stars?</a:t>
            </a:r>
            <a:endParaRPr lang="en-US" sz="4400" dirty="0">
              <a:solidFill>
                <a:srgbClr val="FFFF00"/>
              </a:solidFill>
            </a:endParaRPr>
          </a:p>
        </p:txBody>
      </p:sp>
    </p:spTree>
    <p:extLst>
      <p:ext uri="{BB962C8B-B14F-4D97-AF65-F5344CB8AC3E}">
        <p14:creationId xmlns:p14="http://schemas.microsoft.com/office/powerpoint/2010/main" val="2521429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251247"/>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20822" r="20822"/>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Q4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What property, in the Harris Park Heritage Area, is associated with John and Elizabeth Macarthur, pioneers of the wool industry?</a:t>
            </a:r>
            <a:endParaRPr lang="en-US" sz="4400" dirty="0">
              <a:solidFill>
                <a:srgbClr val="FFFF00"/>
              </a:solidFill>
            </a:endParaRPr>
          </a:p>
        </p:txBody>
      </p:sp>
    </p:spTree>
    <p:extLst>
      <p:ext uri="{BB962C8B-B14F-4D97-AF65-F5344CB8AC3E}">
        <p14:creationId xmlns:p14="http://schemas.microsoft.com/office/powerpoint/2010/main" val="1477096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448959"/>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srcRect l="-1114" t="1164" r="31916" b="-1164"/>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Q5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Where can you ride a narrow-gauge railway to discover a hidden precinct listed on the NSW State Heritage Register?</a:t>
            </a:r>
            <a:endParaRPr lang="en-US" sz="4400" dirty="0">
              <a:solidFill>
                <a:srgbClr val="FFFF00"/>
              </a:solidFill>
            </a:endParaRPr>
          </a:p>
        </p:txBody>
      </p:sp>
    </p:spTree>
    <p:extLst>
      <p:ext uri="{BB962C8B-B14F-4D97-AF65-F5344CB8AC3E}">
        <p14:creationId xmlns:p14="http://schemas.microsoft.com/office/powerpoint/2010/main" val="3299628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11128" r="11128"/>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Q6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The smell of petrol, the roar of engines, the excitement of the crowd – where am I?</a:t>
            </a:r>
            <a:endParaRPr lang="en-US" sz="4400" dirty="0">
              <a:solidFill>
                <a:srgbClr val="FFFF00"/>
              </a:solidFill>
            </a:endParaRPr>
          </a:p>
        </p:txBody>
      </p:sp>
    </p:spTree>
    <p:extLst>
      <p:ext uri="{BB962C8B-B14F-4D97-AF65-F5344CB8AC3E}">
        <p14:creationId xmlns:p14="http://schemas.microsoft.com/office/powerpoint/2010/main" val="1714219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546101" y="115320"/>
            <a:ext cx="5359400"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327"/>
          <a:stretch/>
        </p:blipFill>
        <p:spPr>
          <a:xfrm>
            <a:off x="6300962" y="1833951"/>
            <a:ext cx="5591519" cy="3924087"/>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546100" y="2024734"/>
            <a:ext cx="5652730" cy="3542522"/>
          </a:xfrm>
        </p:spPr>
        <p:txBody>
          <a:bodyPr vert="horz" lIns="91440" tIns="45720" rIns="91440" bIns="45720" rtlCol="0" anchor="ctr">
            <a:noAutofit/>
          </a:bodyPr>
          <a:lstStyle/>
          <a:p>
            <a:r>
              <a:rPr lang="en-US" sz="4400" dirty="0">
                <a:solidFill>
                  <a:srgbClr val="FFFF00"/>
                </a:solidFill>
              </a:rPr>
              <a:t>Q7  </a:t>
            </a:r>
          </a:p>
          <a:p>
            <a:r>
              <a:rPr lang="en-AU"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Which annual event attracts close to a million attendees and showcases Australian culture, from arts and craft to rural traditions and live entertainment?</a:t>
            </a:r>
            <a:endParaRPr lang="en-US" sz="4000" dirty="0">
              <a:solidFill>
                <a:srgbClr val="FFFF00"/>
              </a:solidFill>
            </a:endParaRPr>
          </a:p>
        </p:txBody>
      </p:sp>
    </p:spTree>
    <p:extLst>
      <p:ext uri="{BB962C8B-B14F-4D97-AF65-F5344CB8AC3E}">
        <p14:creationId xmlns:p14="http://schemas.microsoft.com/office/powerpoint/2010/main" val="701650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E8C4A6A-BEBD-45AC-BC2E-3B9D01F4993E}"/>
              </a:ext>
            </a:extLst>
          </p:cNvPr>
          <p:cNvSpPr>
            <a:spLocks noGrp="1"/>
          </p:cNvSpPr>
          <p:nvPr>
            <p:ph type="title"/>
          </p:nvPr>
        </p:nvSpPr>
        <p:spPr>
          <a:xfrm>
            <a:off x="685801" y="609600"/>
            <a:ext cx="5219699" cy="1456267"/>
          </a:xfrm>
        </p:spPr>
        <p:txBody>
          <a:bodyPr vert="horz" lIns="91440" tIns="45720" rIns="91440" bIns="45720" rtlCol="0" anchor="ctr">
            <a:normAutofit fontScale="90000"/>
          </a:bodyPr>
          <a:lstStyle/>
          <a:p>
            <a:r>
              <a:rPr lang="en-US" sz="6000" dirty="0">
                <a:solidFill>
                  <a:srgbClr val="FFFF00"/>
                </a:solidFill>
              </a:rPr>
              <a:t>Where it’s at</a:t>
            </a:r>
            <a:r>
              <a:rPr lang="en-US" sz="3600" dirty="0"/>
              <a:t/>
            </a:r>
            <a:br>
              <a:rPr lang="en-US" sz="3600" dirty="0"/>
            </a:br>
            <a:endParaRPr lang="en-US" sz="3600" dirty="0"/>
          </a:p>
        </p:txBody>
      </p:sp>
      <p:pic>
        <p:nvPicPr>
          <p:cNvPr id="15" name="Picture Placeholder 14">
            <a:extLst>
              <a:ext uri="{FF2B5EF4-FFF2-40B4-BE49-F238E27FC236}">
                <a16:creationId xmlns:a16="http://schemas.microsoft.com/office/drawing/2014/main" id="{0A966700-A75B-4E2A-9802-CE75D1C5880F}"/>
              </a:ext>
            </a:extLst>
          </p:cNvPr>
          <p:cNvPicPr>
            <a:picLocks noGrp="1" noChangeAspect="1"/>
          </p:cNvPicPr>
          <p:nvPr>
            <p:ph type="pic" idx="1"/>
          </p:nvPr>
        </p:nvPicPr>
        <p:blipFill>
          <a:blip r:embed="rId3"/>
          <a:srcRect l="20822" r="20822"/>
          <a:stretch/>
        </p:blipFill>
        <p:spPr>
          <a:xfrm>
            <a:off x="6198830" y="864877"/>
            <a:ext cx="5447070" cy="5250425"/>
          </a:xfrm>
          <a:prstGeom prst="rect">
            <a:avLst/>
          </a:prstGeom>
          <a:ln>
            <a:noFill/>
          </a:ln>
          <a:effectLst>
            <a:softEdge rad="112500"/>
          </a:effectLst>
        </p:spPr>
      </p:pic>
      <p:sp>
        <p:nvSpPr>
          <p:cNvPr id="13" name="Text Placeholder 12">
            <a:extLst>
              <a:ext uri="{FF2B5EF4-FFF2-40B4-BE49-F238E27FC236}">
                <a16:creationId xmlns:a16="http://schemas.microsoft.com/office/drawing/2014/main" id="{705C6C1F-F003-43F9-97AF-FECDDA7459D5}"/>
              </a:ext>
            </a:extLst>
          </p:cNvPr>
          <p:cNvSpPr>
            <a:spLocks noGrp="1"/>
          </p:cNvSpPr>
          <p:nvPr>
            <p:ph type="body" sz="half" idx="2"/>
          </p:nvPr>
        </p:nvSpPr>
        <p:spPr>
          <a:xfrm>
            <a:off x="685802" y="2024734"/>
            <a:ext cx="5219698" cy="3542522"/>
          </a:xfrm>
        </p:spPr>
        <p:txBody>
          <a:bodyPr vert="horz" lIns="91440" tIns="45720" rIns="91440" bIns="45720" rtlCol="0" anchor="ctr">
            <a:noAutofit/>
          </a:bodyPr>
          <a:lstStyle/>
          <a:p>
            <a:r>
              <a:rPr lang="en-US" sz="4400" dirty="0">
                <a:solidFill>
                  <a:srgbClr val="FFFF00"/>
                </a:solidFill>
              </a:rPr>
              <a:t>Q8 </a:t>
            </a:r>
          </a:p>
          <a:p>
            <a:r>
              <a:rPr lang="en-AU"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which historic site, located within which university, is the Whitlam Institute found?</a:t>
            </a:r>
            <a:endParaRPr lang="en-US" sz="4400" dirty="0">
              <a:solidFill>
                <a:srgbClr val="FFFF00"/>
              </a:solidFill>
            </a:endParaRPr>
          </a:p>
        </p:txBody>
      </p:sp>
    </p:spTree>
    <p:extLst>
      <p:ext uri="{BB962C8B-B14F-4D97-AF65-F5344CB8AC3E}">
        <p14:creationId xmlns:p14="http://schemas.microsoft.com/office/powerpoint/2010/main" val="25368592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{A783B17D-9AC6-4625-B751-37AA45A6D39F}tf03457452</Template>
  <TotalTime>231</TotalTime>
  <Words>959</Words>
  <Application>Microsoft Office PowerPoint</Application>
  <PresentationFormat>Widescreen</PresentationFormat>
  <Paragraphs>93</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Celestial</vt:lpstr>
      <vt:lpstr>Where it’s at</vt:lpstr>
      <vt:lpstr>Where it’s at </vt:lpstr>
      <vt:lpstr>Where it’s at </vt:lpstr>
      <vt:lpstr>Where it’s at </vt:lpstr>
      <vt:lpstr>Where it’s at </vt:lpstr>
      <vt:lpstr>Where it’s at </vt:lpstr>
      <vt:lpstr>Where it’s at </vt:lpstr>
      <vt:lpstr>Where it’s at </vt:lpstr>
      <vt:lpstr>Where it’s at </vt:lpstr>
      <vt:lpstr>Where it’s at </vt:lpstr>
      <vt:lpstr>Where it’s at </vt:lpstr>
      <vt:lpstr>Where it’s at - answers </vt:lpstr>
      <vt:lpstr>WHat AM 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Arts &amp; culture</dc:title>
  <dc:creator>Sasa Kennedy</dc:creator>
  <cp:lastModifiedBy>Sasa Kennedy</cp:lastModifiedBy>
  <cp:revision>22</cp:revision>
  <dcterms:created xsi:type="dcterms:W3CDTF">2020-12-14T22:43:03Z</dcterms:created>
  <dcterms:modified xsi:type="dcterms:W3CDTF">2021-04-29T00:48:24Z</dcterms:modified>
</cp:coreProperties>
</file>