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1" r:id="rId2"/>
    <p:sldId id="273" r:id="rId3"/>
    <p:sldId id="274" r:id="rId4"/>
    <p:sldId id="275" r:id="rId5"/>
    <p:sldId id="276" r:id="rId6"/>
    <p:sldId id="278" r:id="rId7"/>
    <p:sldId id="280" r:id="rId8"/>
    <p:sldId id="281" r:id="rId9"/>
    <p:sldId id="279" r:id="rId10"/>
    <p:sldId id="282" r:id="rId11"/>
    <p:sldId id="277" r:id="rId12"/>
    <p:sldId id="27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08" autoAdjust="0"/>
  </p:normalViewPr>
  <p:slideViewPr>
    <p:cSldViewPr snapToGrid="0">
      <p:cViewPr varScale="1">
        <p:scale>
          <a:sx n="76" d="100"/>
          <a:sy n="76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F6C9F-9FD4-4AF3-B5B7-C5F83DCC1DF0}" type="datetimeFigureOut">
              <a:rPr lang="en-AU" smtClean="0"/>
              <a:t>4/03/2021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F314E-48F7-4AB4-84E6-13C534B9C07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303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</a:t>
            </a:r>
            <a:r>
              <a:rPr lang="en-AU"/>
              <a:t>heck </a:t>
            </a:r>
            <a:r>
              <a:rPr lang="en-AU" dirty="0"/>
              <a:t>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558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06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Heritage - Answers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criteria for inclusion on the United Nations World Heritage list?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- The site must be of outstanding universal value; it must also meet at least one of the specific category criteria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site must be of international scientific or historic interest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site must transcend national boundaries and be of common importance for present and future generations of all humanity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site must include significant heritage structures or natural landscapes, in excellent condition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site must be of interest to both domestic and international travellers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Parramatta’s World Heritage Site?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 Government House and Domain (in Parramatta Park)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World Heritage sites does Australia have? 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most accurate description of a World Heritage serial listing?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listing which covers more than one location with thematic links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listing that covers sites linked to internationally known serial killers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listing where it is the series of locations, rather than individual components, that are of outstanding universal value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listing of several properties or locations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Old Government House and Domain listed for its cultural or natural significance, or both?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 values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Australian listings are for cultural values?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cultural only (Australian Convict Sites, Sydney Opera House, Royal Exhibition Building and Carlton Gardens,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Budj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Bim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Cultural Landscape), plus 4 with mixed values (both cultural and natural values) – Willandra Lakes, Uluru-Kata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Tjuta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Tasmanian Wilderness, Kakadu)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year was ex-convict George Salter granted 30 acres, which Macquarie later purchased and added to the Government Domain?  D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1795.  Salter’s cottage still stands, a rare example of an emancipist’s cottage and convict workplace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Tours are available.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serial listings does Australia have on the World Heritage register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Four -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Budj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Bim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Australian Fossil Mammal Sites, Australian Convict Sites, </a:t>
            </a:r>
            <a:r>
              <a:rPr lang="en-AU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Gondwana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Rainforests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of the following are all included in the Convict Site serial listing? 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 Government House and Domain, Coal Mines Historic Site, Fremantle Prison, Maria Island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Arthur, Cockatoo Island, Old Government House and Domain, The Rocks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Coal Mines Historic Site, Old Great North Road, Old Government House and Domain, Norfolk Island Historic Area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Rocks, Cascades Female Factory, Hyde Park Barracks, Old Government House and Domain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year was Old Government House and Domain added to the World Heritage list?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00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F314E-48F7-4AB4-84E6-13C534B9C07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456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72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2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49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95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98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872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41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956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612" y="1964267"/>
            <a:ext cx="8687513" cy="2421464"/>
          </a:xfrm>
        </p:spPr>
        <p:txBody>
          <a:bodyPr>
            <a:normAutofit/>
          </a:bodyPr>
          <a:lstStyle/>
          <a:p>
            <a:r>
              <a:rPr lang="en-AU" sz="7200" b="1" dirty="0">
                <a:solidFill>
                  <a:srgbClr val="FFFF00"/>
                </a:solidFill>
              </a:rPr>
              <a:t>World heritage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28585-8A2A-4D0C-B323-C4789EA9E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Parramatta</a:t>
            </a:r>
          </a:p>
        </p:txBody>
      </p:sp>
    </p:spTree>
    <p:extLst>
      <p:ext uri="{BB962C8B-B14F-4D97-AF65-F5344CB8AC3E}">
        <p14:creationId xmlns:p14="http://schemas.microsoft.com/office/powerpoint/2010/main" val="38832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58" y="14834"/>
            <a:ext cx="684404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886" r="9886"/>
          <a:stretch/>
        </p:blipFill>
        <p:spPr>
          <a:xfrm>
            <a:off x="6822584" y="1476537"/>
            <a:ext cx="4962238" cy="463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837" y="2170506"/>
            <a:ext cx="6545747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Q9 </a:t>
            </a:r>
          </a:p>
          <a:p>
            <a:pPr lvl="0">
              <a:lnSpc>
                <a:spcPct val="107000"/>
              </a:lnSpc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 following are all included in the Convict Sites serial listing?  </a:t>
            </a:r>
          </a:p>
          <a:p>
            <a:pPr marL="285750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 Government House and Domain, Coal Mines Historic Site, Fremantle Prison, Sarah Island</a:t>
            </a:r>
          </a:p>
          <a:p>
            <a:pPr marL="285750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 Arthur, Cockatoo Island, Old Government House and Domain, The Rocks</a:t>
            </a:r>
          </a:p>
          <a:p>
            <a:pPr marL="285750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Coal Mines Historic Site, Old Great North Road, Old Government House and Domain, Norfolk Island Historic Area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Rocks, Cascades Female Factory, Hyde Park Barracks, Old Government House and Domain</a:t>
            </a:r>
          </a:p>
        </p:txBody>
      </p:sp>
    </p:spTree>
    <p:extLst>
      <p:ext uri="{BB962C8B-B14F-4D97-AF65-F5344CB8AC3E}">
        <p14:creationId xmlns:p14="http://schemas.microsoft.com/office/powerpoint/2010/main" val="253685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-155258"/>
            <a:ext cx="6563838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4719" r="20786"/>
          <a:stretch/>
        </p:blipFill>
        <p:spPr>
          <a:xfrm>
            <a:off x="6033206" y="1173636"/>
            <a:ext cx="6012682" cy="472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361" y="2090994"/>
            <a:ext cx="6012682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Q10  </a:t>
            </a:r>
          </a:p>
          <a:p>
            <a:pPr lvl="0">
              <a:lnSpc>
                <a:spcPct val="107000"/>
              </a:lnSpc>
            </a:pPr>
            <a:r>
              <a:rPr lang="en-AU" sz="4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year was the Australian Convict Sites World Heritage Property inscribed on the UNESCO World Heritage list?</a:t>
            </a:r>
          </a:p>
        </p:txBody>
      </p:sp>
    </p:spTree>
    <p:extLst>
      <p:ext uri="{BB962C8B-B14F-4D97-AF65-F5344CB8AC3E}">
        <p14:creationId xmlns:p14="http://schemas.microsoft.com/office/powerpoint/2010/main" val="414511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58436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00"/>
                </a:solidFill>
                <a:latin typeface="+mn-lt"/>
              </a:rPr>
              <a:t>World heritage - answers</a:t>
            </a: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5F59BF5-37E3-486C-A56E-48973B027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57" y="2300185"/>
            <a:ext cx="11374198" cy="5181601"/>
          </a:xfrm>
        </p:spPr>
        <p:txBody>
          <a:bodyPr numCol="2">
            <a:no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- The site must be of outstanding universal value; it must also meet at least one of the specific category criteria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 Government House and Domain (in Parramatta Park)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- A listing where the series of locations, rather than individual components, are of outstanding universal value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values</a:t>
            </a:r>
            <a:endParaRPr lang="en-AU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cultural only (Australian Convict Sites, Sydney Opera House, Royal Exhibition Building and Carlton Gardens, </a:t>
            </a:r>
            <a:r>
              <a:rPr lang="en-AU" sz="2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Budj</a:t>
            </a: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Bim</a:t>
            </a: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Cultural Landscape), plus 4 with mixed values</a:t>
            </a:r>
            <a:endParaRPr lang="en-AU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AU" sz="2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AU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AU" sz="2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AU" sz="2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AU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(both cultural and natural values) – Willandra Lakes, Uluru-Kata Tjuta, Tasmanian Wilderness, Kakadu) 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- 1795.  Salter’s cottage still stands, a rare example of an emancipist’s cottage and convict workplace.  Tours are available through Parramatta’s Visitor Information Centre.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- </a:t>
            </a:r>
            <a:r>
              <a:rPr lang="en-AU" sz="2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Budj</a:t>
            </a: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Bim</a:t>
            </a: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Australian Fossil Mammal Sites, Australian Convict Sites, Gondwana Rainforests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- Coal Mines Historic Site, Old Great North Road, Old Government House and Domain, Norfolk Island Historic Area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2010</a:t>
            </a:r>
          </a:p>
          <a:p>
            <a:pPr marL="342900" indent="-342900">
              <a:buFont typeface="+mj-lt"/>
              <a:buAutoNum type="arabicPeriod"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A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E505C1-ED4A-457A-B0C1-F16A419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9" y="-448612"/>
            <a:ext cx="5219699" cy="15862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Who AM I?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465548-0B6B-47A4-853F-987DB6BF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564" y="900873"/>
            <a:ext cx="7397958" cy="5667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was born in Devon, England in 1766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was an amateur botanist and astronomer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My journals and correspondence provide a valuable record of life in colonial New South Wales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raised five sons and four daughters, ensuring they were well educated, as I had been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In 1995 I was commemorated on an Australian $5 coin, part of a proof set entitled Colonial Australia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befriended many Aboriginal people who were welcome on my estates and in my home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was said to have a positive and cheerful nature and was held in high esteem by all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Though of good social standing, my family was considered too controversial to mix with the colonial elite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was a major player in the establishment of the wool industry in New South Wales</a:t>
            </a:r>
          </a:p>
          <a:p>
            <a:pPr marL="342900" lvl="0" indent="-342900">
              <a:buClr>
                <a:srgbClr val="FFFF00"/>
              </a:buClr>
              <a:buFont typeface="+mj-lt"/>
              <a:buAutoNum type="arabicPeriod"/>
            </a:pPr>
            <a:r>
              <a:rPr lang="en-AU" sz="1800" dirty="0">
                <a:solidFill>
                  <a:srgbClr val="FFFF00"/>
                </a:solidFill>
              </a:rPr>
              <a:t>I oversaw the extensive family estates while my husband was living in England for extended periods of time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F305E11-15DE-4244-94F9-FD9B4A83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003" r="3003"/>
          <a:stretch/>
        </p:blipFill>
        <p:spPr>
          <a:xfrm>
            <a:off x="8004246" y="468029"/>
            <a:ext cx="3737179" cy="471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72B95-6FD5-494B-A40C-6B0F2DB8FF29}"/>
              </a:ext>
            </a:extLst>
          </p:cNvPr>
          <p:cNvSpPr txBox="1"/>
          <p:nvPr/>
        </p:nvSpPr>
        <p:spPr>
          <a:xfrm>
            <a:off x="7615238" y="5227585"/>
            <a:ext cx="4576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rgbClr val="FFFF00"/>
                </a:solidFill>
              </a:rPr>
              <a:t>Elizabeth Macarthur</a:t>
            </a:r>
          </a:p>
        </p:txBody>
      </p:sp>
    </p:spTree>
    <p:extLst>
      <p:ext uri="{BB962C8B-B14F-4D97-AF65-F5344CB8AC3E}">
        <p14:creationId xmlns:p14="http://schemas.microsoft.com/office/powerpoint/2010/main" val="32468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30" y="-286919"/>
            <a:ext cx="650225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71" y="1906371"/>
            <a:ext cx="5533652" cy="367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71" y="2257607"/>
            <a:ext cx="6020619" cy="32351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  </a:t>
            </a:r>
          </a:p>
          <a:p>
            <a:pPr lvl="0">
              <a:lnSpc>
                <a:spcPct val="107000"/>
              </a:lnSpc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criteria for inclusion on the United Nations World Heritage list?  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site must be of international scientific or historic interest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site must </a:t>
            </a: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transcend national boundaries and be of common importance for present and future generations of all humanity</a:t>
            </a:r>
            <a:endParaRPr lang="en-AU" sz="2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site must </a:t>
            </a: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 significant heritage structures or natural landscapes, in excellent condition</a:t>
            </a:r>
            <a:endParaRPr lang="en-AU" sz="2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2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site must be of interest to both domestic and international travellers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6" y="218843"/>
            <a:ext cx="6767804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3373" r="13373"/>
          <a:stretch/>
        </p:blipFill>
        <p:spPr>
          <a:xfrm>
            <a:off x="6357943" y="1384183"/>
            <a:ext cx="5391562" cy="4916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109" y="769598"/>
            <a:ext cx="5591462" cy="605685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Q2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World Heritage site can be found in Parramatta? </a:t>
            </a:r>
          </a:p>
        </p:txBody>
      </p:sp>
    </p:spTree>
    <p:extLst>
      <p:ext uri="{BB962C8B-B14F-4D97-AF65-F5344CB8AC3E}">
        <p14:creationId xmlns:p14="http://schemas.microsoft.com/office/powerpoint/2010/main" val="214308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54" y="-26722"/>
            <a:ext cx="6964929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933" r="8933"/>
          <a:stretch/>
        </p:blipFill>
        <p:spPr>
          <a:xfrm>
            <a:off x="6018398" y="1698162"/>
            <a:ext cx="5917177" cy="405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873" y="2024734"/>
            <a:ext cx="5061527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Q3 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World Heritage sites does Australia have listed in 2020?</a:t>
            </a:r>
          </a:p>
        </p:txBody>
      </p:sp>
    </p:spTree>
    <p:extLst>
      <p:ext uri="{BB962C8B-B14F-4D97-AF65-F5344CB8AC3E}">
        <p14:creationId xmlns:p14="http://schemas.microsoft.com/office/powerpoint/2010/main" val="252142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28" y="223941"/>
            <a:ext cx="654341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557" y="1644241"/>
            <a:ext cx="7807405" cy="496757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Q4  </a:t>
            </a:r>
          </a:p>
          <a:p>
            <a:pPr lvl="0">
              <a:lnSpc>
                <a:spcPct val="107000"/>
              </a:lnSpc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most accurate description of a World Heritage serial listing?  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listing which covers more than one location with thematic links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listing that covers sites linked to internationally known serial killers</a:t>
            </a:r>
          </a:p>
          <a:p>
            <a:pPr marL="742950" lvl="1" indent="-2857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listing where the series of locations, rather than individual components, are of outstanding universal value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Clr>
                <a:srgbClr val="FFFF00"/>
              </a:buClr>
              <a:buFont typeface="+mj-lt"/>
              <a:buAutoNum type="alphaLcPeriod"/>
            </a:pPr>
            <a:r>
              <a:rPr lang="en-AU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listing of several properties or locations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1057" r="14009" b="599"/>
          <a:stretch/>
        </p:blipFill>
        <p:spPr>
          <a:xfrm>
            <a:off x="8292662" y="1837345"/>
            <a:ext cx="3731271" cy="371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09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8" y="-36780"/>
            <a:ext cx="686377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675" r="9675"/>
          <a:stretch/>
        </p:blipFill>
        <p:spPr>
          <a:xfrm>
            <a:off x="5850997" y="1814523"/>
            <a:ext cx="6126683" cy="427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577" y="2024734"/>
            <a:ext cx="5400420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Q5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Old Government House and Domain listed for its cultural significance, natural significance, or both?</a:t>
            </a:r>
          </a:p>
        </p:txBody>
      </p:sp>
    </p:spTree>
    <p:extLst>
      <p:ext uri="{BB962C8B-B14F-4D97-AF65-F5344CB8AC3E}">
        <p14:creationId xmlns:p14="http://schemas.microsoft.com/office/powerpoint/2010/main" val="329962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8" y="-192272"/>
            <a:ext cx="6697697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251" r="7251"/>
          <a:stretch/>
        </p:blipFill>
        <p:spPr>
          <a:xfrm>
            <a:off x="6104578" y="1645920"/>
            <a:ext cx="5560619" cy="448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323" y="1263995"/>
            <a:ext cx="5883964" cy="52381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Q6 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Australian World Heritage sites are listed for cultural values?</a:t>
            </a:r>
          </a:p>
        </p:txBody>
      </p:sp>
    </p:spTree>
    <p:extLst>
      <p:ext uri="{BB962C8B-B14F-4D97-AF65-F5344CB8AC3E}">
        <p14:creationId xmlns:p14="http://schemas.microsoft.com/office/powerpoint/2010/main" val="17142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7" y="-162976"/>
            <a:ext cx="6817453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421" r="15421"/>
          <a:stretch/>
        </p:blipFill>
        <p:spPr>
          <a:xfrm>
            <a:off x="6314106" y="1156825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669" y="2005151"/>
            <a:ext cx="6255147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Q7  </a:t>
            </a:r>
          </a:p>
          <a:p>
            <a:pPr lvl="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year was ex-convict George Salter granted 30 acres, which Macquarie later purchased and added to the Government Domain?</a:t>
            </a:r>
          </a:p>
          <a:p>
            <a:pPr marL="1200150" lvl="1" indent="-7429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1788</a:t>
            </a:r>
          </a:p>
          <a:p>
            <a:pPr marL="1200150" lvl="1" indent="-7429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1806</a:t>
            </a:r>
          </a:p>
          <a:p>
            <a:pPr marL="1200150" lvl="1" indent="-7429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1812</a:t>
            </a: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1" indent="-742950">
              <a:lnSpc>
                <a:spcPct val="107000"/>
              </a:lnSpc>
              <a:buClr>
                <a:srgbClr val="FFFF00"/>
              </a:buClr>
              <a:buFont typeface="+mj-lt"/>
              <a:buAutoNum type="alphaL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1795</a:t>
            </a:r>
          </a:p>
        </p:txBody>
      </p:sp>
    </p:spTree>
    <p:extLst>
      <p:ext uri="{BB962C8B-B14F-4D97-AF65-F5344CB8AC3E}">
        <p14:creationId xmlns:p14="http://schemas.microsoft.com/office/powerpoint/2010/main" val="70165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56" y="444003"/>
            <a:ext cx="690449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World heritage</a:t>
            </a: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0020" r="20020"/>
          <a:stretch/>
        </p:blipFill>
        <p:spPr>
          <a:xfrm>
            <a:off x="6344039" y="970671"/>
            <a:ext cx="5505837" cy="536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125" y="1310540"/>
            <a:ext cx="5435824" cy="49960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Q8 </a:t>
            </a:r>
          </a:p>
          <a:p>
            <a:pPr lvl="0">
              <a:lnSpc>
                <a:spcPct val="107000"/>
              </a:lnSpc>
            </a:pPr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serial listings does Australia have on the World Heritage register</a:t>
            </a:r>
            <a:r>
              <a:rPr lang="en-AU" sz="4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AU" sz="4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447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{A783B17D-9AC6-4625-B751-37AA45A6D39F}tf03457452</Template>
  <TotalTime>1204</TotalTime>
  <Words>1246</Words>
  <Application>Microsoft Office PowerPoint</Application>
  <PresentationFormat>Widescreen</PresentationFormat>
  <Paragraphs>130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Celestial</vt:lpstr>
      <vt:lpstr>World heritage</vt:lpstr>
      <vt:lpstr>World heritage</vt:lpstr>
      <vt:lpstr>World heritage</vt:lpstr>
      <vt:lpstr>World heritage</vt:lpstr>
      <vt:lpstr>World heritage</vt:lpstr>
      <vt:lpstr>World heritage</vt:lpstr>
      <vt:lpstr>World heritage</vt:lpstr>
      <vt:lpstr>World heritage</vt:lpstr>
      <vt:lpstr>World heritage</vt:lpstr>
      <vt:lpstr>World heritage</vt:lpstr>
      <vt:lpstr>World heritage</vt:lpstr>
      <vt:lpstr>World heritage - answers </vt:lpstr>
      <vt:lpstr>Who AM 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&amp; culture</dc:title>
  <dc:creator>Sasa Kennedy</dc:creator>
  <cp:lastModifiedBy>Rebecca Falzon</cp:lastModifiedBy>
  <cp:revision>91</cp:revision>
  <dcterms:created xsi:type="dcterms:W3CDTF">2020-12-14T22:43:03Z</dcterms:created>
  <dcterms:modified xsi:type="dcterms:W3CDTF">2021-03-04T02:52:41Z</dcterms:modified>
</cp:coreProperties>
</file>