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71" r:id="rId2"/>
    <p:sldId id="273" r:id="rId3"/>
    <p:sldId id="274" r:id="rId4"/>
    <p:sldId id="275" r:id="rId5"/>
    <p:sldId id="276" r:id="rId6"/>
    <p:sldId id="278" r:id="rId7"/>
    <p:sldId id="280" r:id="rId8"/>
    <p:sldId id="281" r:id="rId9"/>
    <p:sldId id="279" r:id="rId10"/>
    <p:sldId id="282" r:id="rId11"/>
    <p:sldId id="277" r:id="rId12"/>
    <p:sldId id="272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5408" autoAdjust="0"/>
  </p:normalViewPr>
  <p:slideViewPr>
    <p:cSldViewPr snapToGrid="0">
      <p:cViewPr varScale="1">
        <p:scale>
          <a:sx n="76" d="100"/>
          <a:sy n="76" d="100"/>
        </p:scale>
        <p:origin x="67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F6C9F-9FD4-4AF3-B5B7-C5F83DCC1DF0}" type="datetimeFigureOut">
              <a:rPr lang="en-AU" smtClean="0"/>
              <a:t>4/03/2021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F314E-48F7-4AB4-84E6-13C534B9C07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037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Before starting online meeting: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Select </a:t>
            </a:r>
            <a:r>
              <a:rPr lang="en-AU" b="1" dirty="0"/>
              <a:t>Slide show </a:t>
            </a:r>
            <a:r>
              <a:rPr lang="en-AU" dirty="0"/>
              <a:t>from top bar and click </a:t>
            </a:r>
            <a:r>
              <a:rPr lang="en-AU" b="1" dirty="0"/>
              <a:t>“From beginning”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You will be able to see the notes; participants will only see slides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r>
              <a:rPr lang="en-AU" dirty="0"/>
              <a:t>Before starting quiz: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</a:t>
            </a:r>
            <a:r>
              <a:rPr lang="en-AU"/>
              <a:t>heck </a:t>
            </a:r>
            <a:r>
              <a:rPr lang="en-AU" dirty="0"/>
              <a:t>that participants have a pen and paper at the ready, to write down their answers.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Each correct answer is worth 1 point.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If playing in teams, remind groups to mute their mic as they discuss their answer, so they don’t accidentally tell other teams.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Remember to speak slowly and clearly, so everyone understands the questions.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dirty="0"/>
              <a:t>Check that everyone is ready before moving on to next question.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607817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5581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90636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World Heritage - Answers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criteria for inclusion on the United Nations World Heritage list?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 - The site must be of outstanding universal value; it must also meet at least one of the specific category criteria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site must be of international scientific or historic interest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site must transcend national boundaries and be of common importance for present and future generations of all humanity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site must include significant heritage structures or natural landscapes, in excellent condition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site must be of interest to both domestic and international travellers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Parramatta’s World Heritage Site?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 Government House and Domain (in Parramatta Park)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World Heritage sites does Australia have? 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is the most accurate description of a World Heritage serial listing?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listing which covers more than one location with thematic links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listing that covers sites linked to internationally known serial killers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listing where it is the series of locations, rather than individual components, that are of outstanding universal value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listing of several properties or locations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Old Government House and Domain listed for its cultural or natural significance, or both?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Cultural values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Australian listings are for cultural values?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Four cultural only (Australian Convict Sites, Sydney Opera House, Royal Exhibition Building and Carlton Gardens,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Budj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Bim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Cultural Landscape), plus 4 with mixed values (both cultural and natural values) – Willandra Lakes, Uluru-Kata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Tjuta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Tasmanian Wilderness, Kakadu)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year was ex-convict George Salter granted 30 acres, which Macquarie later purchased and added to the Government Domain?  D -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1795.  Salter’s cottage still stands, a rare example of an emancipist’s cottage and convict workplace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Tours are available.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How many serial listings does Australia have on the World Heritage register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Four -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Budj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Bim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Australian Fossil Mammal Sites, Australian Convict Sites, </a:t>
            </a:r>
            <a:r>
              <a:rPr lang="en-A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Gondwana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Rainforests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of the following are all included in the Convict Site serial listing? 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 Government House and Domain, Coal Mines Historic Site, Fremantle Prison, Maria Island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 Arthur, Cockatoo Island, Old Government House and Domain, The Rocks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Coal Mines Historic Site, Old Great North Road, Old Government House and Domain, Norfolk Island Historic Area</a:t>
            </a:r>
          </a:p>
          <a:p>
            <a:pPr marL="685800" lvl="1" indent="-228600">
              <a:buFont typeface="+mj-lt"/>
              <a:buAutoNum type="alphaL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Rocks, Cascades Female Factory, Hyde Park Barracks, Old Government House and Domain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year was Old Government House and Domain added to the World Heritage list?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2010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6005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F314E-48F7-4AB4-84E6-13C534B9C079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4561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4722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76627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5149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36395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2988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4872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03416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799E7-E1E4-4F18-9ED2-58215F3E769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563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EAB2B7-655D-49AB-B54A-121DB53B5F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2612" y="1964267"/>
            <a:ext cx="8687513" cy="2421464"/>
          </a:xfrm>
        </p:spPr>
        <p:txBody>
          <a:bodyPr>
            <a:normAutofit/>
          </a:bodyPr>
          <a:lstStyle/>
          <a:p>
            <a:r>
              <a:rPr lang="en-AU" sz="7200" b="1" dirty="0">
                <a:solidFill>
                  <a:srgbClr val="FFFF00"/>
                </a:solidFill>
              </a:rPr>
              <a:t>World heritage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6928585-8A2A-4D0C-B323-C4789EA9E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3200" dirty="0">
                <a:solidFill>
                  <a:srgbClr val="FFFF00"/>
                </a:solidFill>
              </a:rPr>
              <a:t>Parramatta</a:t>
            </a:r>
          </a:p>
        </p:txBody>
      </p:sp>
    </p:spTree>
    <p:extLst>
      <p:ext uri="{BB962C8B-B14F-4D97-AF65-F5344CB8AC3E}">
        <p14:creationId xmlns:p14="http://schemas.microsoft.com/office/powerpoint/2010/main" val="388323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58" y="14834"/>
            <a:ext cx="6844046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886" r="9886"/>
          <a:stretch/>
        </p:blipFill>
        <p:spPr>
          <a:xfrm>
            <a:off x="6822584" y="1476537"/>
            <a:ext cx="4962238" cy="4638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6837" y="2170506"/>
            <a:ext cx="654574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Q9 </a:t>
            </a:r>
          </a:p>
          <a:p>
            <a:pPr lvl="0">
              <a:lnSpc>
                <a:spcPct val="107000"/>
              </a:lnSpc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 of the following are all included in the Convict Sites serial listing?  </a:t>
            </a:r>
          </a:p>
          <a:p>
            <a:pPr marL="285750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 Government House and Domain, Coal Mines Historic Site, Fremantle Prison, Sarah Island</a:t>
            </a:r>
          </a:p>
          <a:p>
            <a:pPr marL="285750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 Arthur, Cockatoo Island, Old Government House and Domain, The Rocks</a:t>
            </a:r>
          </a:p>
          <a:p>
            <a:pPr marL="285750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Coal Mines Historic Site, Old Great North Road, Old Government House and Domain, Norfolk Island Historic Area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Rocks, Cascades Female Factory, Hyde Park Barracks, Old Government House and Domain</a:t>
            </a:r>
          </a:p>
        </p:txBody>
      </p:sp>
    </p:spTree>
    <p:extLst>
      <p:ext uri="{BB962C8B-B14F-4D97-AF65-F5344CB8AC3E}">
        <p14:creationId xmlns:p14="http://schemas.microsoft.com/office/powerpoint/2010/main" val="2536859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-155258"/>
            <a:ext cx="6563838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/>
          <a:srcRect l="14719" r="20786"/>
          <a:stretch/>
        </p:blipFill>
        <p:spPr>
          <a:xfrm>
            <a:off x="6033206" y="1173636"/>
            <a:ext cx="6012682" cy="4725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8361" y="2090994"/>
            <a:ext cx="6012682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Q10  </a:t>
            </a:r>
          </a:p>
          <a:p>
            <a:pPr lvl="0">
              <a:lnSpc>
                <a:spcPct val="107000"/>
              </a:lnSpc>
            </a:pPr>
            <a:r>
              <a:rPr lang="en-AU" sz="4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year was the Australian Convict Sites World Heritage Property inscribed on the UNESCO World Heritage list?</a:t>
            </a:r>
          </a:p>
        </p:txBody>
      </p:sp>
    </p:spTree>
    <p:extLst>
      <p:ext uri="{BB962C8B-B14F-4D97-AF65-F5344CB8AC3E}">
        <p14:creationId xmlns:p14="http://schemas.microsoft.com/office/powerpoint/2010/main" val="4145110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58436"/>
            <a:ext cx="1013142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>
                <a:solidFill>
                  <a:srgbClr val="FFFF00"/>
                </a:solidFill>
                <a:latin typeface="+mn-lt"/>
              </a:rPr>
              <a:t>World heritage - answers</a:t>
            </a:r>
            <a:r>
              <a:rPr lang="en-US" sz="3300" dirty="0"/>
              <a:t/>
            </a:r>
            <a:br>
              <a:rPr lang="en-US" sz="3300" dirty="0"/>
            </a:br>
            <a:endParaRPr lang="en-US" sz="330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5F59BF5-37E3-486C-A56E-48973B0279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057" y="2300185"/>
            <a:ext cx="11374198" cy="5181601"/>
          </a:xfrm>
        </p:spPr>
        <p:txBody>
          <a:bodyPr numCol="2">
            <a:noAutofit/>
          </a:bodyPr>
          <a:lstStyle/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 - The site must be of outstanding universal value; it must also meet at least one of the specific category criteria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Old Government House and Domain (in Parramatta Park)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- A listing where the series of locations, rather than individual components, are of outstanding universal value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Cultural values</a:t>
            </a:r>
            <a:endParaRPr lang="en-AU" sz="2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cultural only (Australian Convict Sites, Sydney Opera House, Royal Exhibition Building and Carlton Gardens, </a:t>
            </a:r>
            <a:r>
              <a:rPr lang="en-AU" sz="2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Budj</a:t>
            </a: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Bim</a:t>
            </a: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Cultural Landscape), plus 4 with mixed values</a:t>
            </a:r>
            <a:endParaRPr lang="en-AU" sz="2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AU" sz="2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AU" sz="2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AU" sz="2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AU" sz="2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AU" sz="22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(both cultural and natural values) – Willandra Lakes, Uluru-Kata Tjuta, Tasmanian Wilderness, Kakadu) 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 - 1795.  Salter’s cottage still stands, a rare example of an emancipist’s cottage and convict workplace.  Tours are available through Parramatta’s Visitor Information Centre.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- </a:t>
            </a:r>
            <a:r>
              <a:rPr lang="en-AU" sz="2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Budj</a:t>
            </a: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AU" sz="2200" dirty="0" err="1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Bim</a:t>
            </a: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Australian Fossil Mammal Sites, Australian Convict Sites, Gondwana Rainforests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 - Coal Mines Historic Site, Old Great North Road, Old Government House and Domain, Norfolk Island Historic Area</a:t>
            </a:r>
          </a:p>
          <a:p>
            <a:pPr marL="34290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2010</a:t>
            </a:r>
          </a:p>
          <a:p>
            <a:pPr marL="342900" indent="-342900">
              <a:buFont typeface="+mj-lt"/>
              <a:buAutoNum type="arabicPeriod"/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AU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6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BE505C1-ED4A-457A-B0C1-F16A419EB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289" y="-448612"/>
            <a:ext cx="5219699" cy="158620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dirty="0">
                <a:solidFill>
                  <a:srgbClr val="FFFF00"/>
                </a:solidFill>
              </a:rPr>
              <a:t>Who AM I?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6465548-0B6B-47A4-853F-987DB6BFB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564" y="900873"/>
            <a:ext cx="7397958" cy="566741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born in Devon, England in 1766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an amateur botanist and astronomer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My journals and correspondence provide a valuable record of life in colonial New South Wales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raised five sons and four daughters, ensuring they were well educated, as I had been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In 1995 I was commemorated on an Australian $5 coin, part of a proof set entitled Colonial Australia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befriended many Aboriginal people who were welcome on my estates and in my home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said to have a positive and cheerful nature and was held in high esteem by all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Though of good social standing, my family was considered too controversial to mix with the colonial elite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was a major player in the establishment of the wool industry in New South Wales</a:t>
            </a:r>
          </a:p>
          <a:p>
            <a:pPr marL="342900" lvl="0" indent="-342900">
              <a:buClr>
                <a:srgbClr val="FFFF00"/>
              </a:buClr>
              <a:buFont typeface="+mj-lt"/>
              <a:buAutoNum type="arabicPeriod"/>
            </a:pPr>
            <a:r>
              <a:rPr lang="en-AU" sz="1800" dirty="0">
                <a:solidFill>
                  <a:srgbClr val="FFFF00"/>
                </a:solidFill>
              </a:rPr>
              <a:t>I oversaw the extensive family estates while my husband was living in England for extended periods of time</a:t>
            </a:r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DF305E11-15DE-4244-94F9-FD9B4A83E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3003" r="3003"/>
          <a:stretch/>
        </p:blipFill>
        <p:spPr>
          <a:xfrm>
            <a:off x="8004246" y="468029"/>
            <a:ext cx="3737179" cy="4717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2D72B95-6FD5-494B-A40C-6B0F2DB8FF29}"/>
              </a:ext>
            </a:extLst>
          </p:cNvPr>
          <p:cNvSpPr txBox="1"/>
          <p:nvPr/>
        </p:nvSpPr>
        <p:spPr>
          <a:xfrm>
            <a:off x="7615238" y="5227585"/>
            <a:ext cx="45767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4400" dirty="0">
                <a:solidFill>
                  <a:srgbClr val="FFFF00"/>
                </a:solidFill>
              </a:rPr>
              <a:t>Elizabeth Macarthur</a:t>
            </a:r>
          </a:p>
        </p:txBody>
      </p:sp>
    </p:spTree>
    <p:extLst>
      <p:ext uri="{BB962C8B-B14F-4D97-AF65-F5344CB8AC3E}">
        <p14:creationId xmlns:p14="http://schemas.microsoft.com/office/powerpoint/2010/main" val="3246810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830" y="-286919"/>
            <a:ext cx="650225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071" y="1906371"/>
            <a:ext cx="5533652" cy="3676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7171" y="2257607"/>
            <a:ext cx="6020619" cy="323511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Q1  </a:t>
            </a:r>
          </a:p>
          <a:p>
            <a:pPr lvl="0">
              <a:lnSpc>
                <a:spcPct val="107000"/>
              </a:lnSpc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criteria for inclusion on the United Nations World Heritage list? 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site must be of international scientific or historic interest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site must </a:t>
            </a: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transcend national boundaries and be of common importance for present and future generations of all humanity</a:t>
            </a:r>
            <a:endParaRPr lang="en-AU" sz="2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site must </a:t>
            </a: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include significant heritage structures or natural landscapes, in excellent condition</a:t>
            </a:r>
            <a:endParaRPr lang="en-AU" sz="2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site must be of interest to both domestic and international travellers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+mj-lt"/>
              <a:buAutoNum type="alphaLcPeriod"/>
            </a:pP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51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96" y="218843"/>
            <a:ext cx="6767804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3373" r="13373"/>
          <a:stretch/>
        </p:blipFill>
        <p:spPr>
          <a:xfrm>
            <a:off x="6357943" y="1384183"/>
            <a:ext cx="5391562" cy="4916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2109" y="769598"/>
            <a:ext cx="5591462" cy="605685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Q2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World Heritage site can be found in Parramatta? </a:t>
            </a:r>
          </a:p>
        </p:txBody>
      </p:sp>
    </p:spTree>
    <p:extLst>
      <p:ext uri="{BB962C8B-B14F-4D97-AF65-F5344CB8AC3E}">
        <p14:creationId xmlns:p14="http://schemas.microsoft.com/office/powerpoint/2010/main" val="2143089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754" y="-26722"/>
            <a:ext cx="6964929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8933" r="8933"/>
          <a:stretch/>
        </p:blipFill>
        <p:spPr>
          <a:xfrm>
            <a:off x="6018398" y="1698162"/>
            <a:ext cx="5917177" cy="40580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873" y="2024734"/>
            <a:ext cx="506152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Q3 </a:t>
            </a:r>
            <a:r>
              <a:rPr lang="en-US" sz="3600" dirty="0">
                <a:solidFill>
                  <a:srgbClr val="FFFF00"/>
                </a:solidFill>
              </a:rPr>
              <a:t>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World Heritage sites does Australia have listed in 2020?</a:t>
            </a:r>
          </a:p>
        </p:txBody>
      </p:sp>
    </p:spTree>
    <p:extLst>
      <p:ext uri="{BB962C8B-B14F-4D97-AF65-F5344CB8AC3E}">
        <p14:creationId xmlns:p14="http://schemas.microsoft.com/office/powerpoint/2010/main" val="2521429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028" y="223941"/>
            <a:ext cx="6543413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4557" y="1644241"/>
            <a:ext cx="7807405" cy="496757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dirty="0">
                <a:solidFill>
                  <a:srgbClr val="FFFF00"/>
                </a:solidFill>
              </a:rPr>
              <a:t>Q4  </a:t>
            </a:r>
          </a:p>
          <a:p>
            <a:pPr lvl="0">
              <a:lnSpc>
                <a:spcPct val="107000"/>
              </a:lnSpc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most accurate description of a World Heritage serial listing?  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listing which covers more than one location with thematic links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listing that covers sites linked to internationally known serial killers</a:t>
            </a:r>
          </a:p>
          <a:p>
            <a:pPr marL="742950" lvl="1" indent="-2857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listing where the series of locations, rather than individual components, are of outstanding universal value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Clr>
                <a:srgbClr val="FFFF00"/>
              </a:buClr>
              <a:buFont typeface="+mj-lt"/>
              <a:buAutoNum type="alphaLcPeriod"/>
            </a:pPr>
            <a:r>
              <a:rPr lang="en-AU" sz="2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listing of several properties or locations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9" t="1057" r="14009" b="599"/>
          <a:stretch/>
        </p:blipFill>
        <p:spPr>
          <a:xfrm>
            <a:off x="8292662" y="1837345"/>
            <a:ext cx="3731271" cy="3719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709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648" y="-36780"/>
            <a:ext cx="686377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9675" r="9675"/>
          <a:stretch/>
        </p:blipFill>
        <p:spPr>
          <a:xfrm>
            <a:off x="5850997" y="1814523"/>
            <a:ext cx="6126683" cy="427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0577" y="2024734"/>
            <a:ext cx="5400420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Q5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Old Government House and Domain listed for its cultural significance, natural significance, or both?</a:t>
            </a:r>
          </a:p>
        </p:txBody>
      </p:sp>
    </p:spTree>
    <p:extLst>
      <p:ext uri="{BB962C8B-B14F-4D97-AF65-F5344CB8AC3E}">
        <p14:creationId xmlns:p14="http://schemas.microsoft.com/office/powerpoint/2010/main" val="329962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8" y="-192272"/>
            <a:ext cx="6697697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7251" r="7251"/>
          <a:stretch/>
        </p:blipFill>
        <p:spPr>
          <a:xfrm>
            <a:off x="6104578" y="1645920"/>
            <a:ext cx="5560619" cy="4487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7323" y="1263995"/>
            <a:ext cx="5883964" cy="523814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Q6 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Australian World Heritage sites are listed for cultural values?</a:t>
            </a:r>
          </a:p>
        </p:txBody>
      </p:sp>
    </p:spTree>
    <p:extLst>
      <p:ext uri="{BB962C8B-B14F-4D97-AF65-F5344CB8AC3E}">
        <p14:creationId xmlns:p14="http://schemas.microsoft.com/office/powerpoint/2010/main" val="171421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7" y="-162976"/>
            <a:ext cx="6817453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5421" r="15421"/>
          <a:stretch/>
        </p:blipFill>
        <p:spPr>
          <a:xfrm>
            <a:off x="6314106" y="1156825"/>
            <a:ext cx="5447070" cy="5250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51669" y="2005151"/>
            <a:ext cx="6255147" cy="35425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Q7  </a:t>
            </a:r>
          </a:p>
          <a:p>
            <a:pPr lvl="0">
              <a:lnSpc>
                <a:spcPct val="107000"/>
              </a:lnSpc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year was ex-convict George Salter granted 30 acres, which Macquarie later purchased and added to the Government Domain?</a:t>
            </a:r>
          </a:p>
          <a:p>
            <a:pPr marL="1200150" lvl="1" indent="-7429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1788</a:t>
            </a:r>
          </a:p>
          <a:p>
            <a:pPr marL="1200150" lvl="1" indent="-7429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1806</a:t>
            </a:r>
          </a:p>
          <a:p>
            <a:pPr marL="1200150" lvl="1" indent="-7429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1812</a:t>
            </a:r>
            <a:endParaRPr lang="en-AU" sz="32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00150" lvl="1" indent="-742950">
              <a:lnSpc>
                <a:spcPct val="107000"/>
              </a:lnSpc>
              <a:buClr>
                <a:srgbClr val="FFFF00"/>
              </a:buClr>
              <a:buFont typeface="+mj-lt"/>
              <a:buAutoNum type="alphaLcPeriod"/>
            </a:pPr>
            <a:r>
              <a:rPr lang="en-AU" sz="32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1795</a:t>
            </a:r>
          </a:p>
        </p:txBody>
      </p:sp>
    </p:spTree>
    <p:extLst>
      <p:ext uri="{BB962C8B-B14F-4D97-AF65-F5344CB8AC3E}">
        <p14:creationId xmlns:p14="http://schemas.microsoft.com/office/powerpoint/2010/main" val="70165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8E8C4A6A-BEBD-45AC-BC2E-3B9D01F4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56" y="444003"/>
            <a:ext cx="6904495" cy="14562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>
                <a:solidFill>
                  <a:srgbClr val="FFFF00"/>
                </a:solidFill>
              </a:rPr>
              <a:t>World heritage</a:t>
            </a:r>
            <a:endParaRPr lang="en-US" sz="3600" dirty="0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0A966700-A75B-4E2A-9802-CE75D1C58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0020" r="20020"/>
          <a:stretch/>
        </p:blipFill>
        <p:spPr>
          <a:xfrm>
            <a:off x="6344039" y="970671"/>
            <a:ext cx="5505837" cy="5365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05C6C1F-F003-43F9-97AF-FECDDA7459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125" y="1310540"/>
            <a:ext cx="5435824" cy="499606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Q8 </a:t>
            </a:r>
          </a:p>
          <a:p>
            <a:pPr lvl="0">
              <a:lnSpc>
                <a:spcPct val="107000"/>
              </a:lnSpc>
            </a:pPr>
            <a:r>
              <a:rPr lang="en-AU" sz="44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many serial listings does Australia have on the World Heritage register</a:t>
            </a:r>
            <a:r>
              <a:rPr lang="en-AU" sz="4400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AU" sz="4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044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{A783B17D-9AC6-4625-B751-37AA45A6D39F}tf03457452</Template>
  <TotalTime>1204</TotalTime>
  <Words>1246</Words>
  <Application>Microsoft Office PowerPoint</Application>
  <PresentationFormat>Widescreen</PresentationFormat>
  <Paragraphs>130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Celestial</vt:lpstr>
      <vt:lpstr>World heritage</vt:lpstr>
      <vt:lpstr>World heritage</vt:lpstr>
      <vt:lpstr>World heritage</vt:lpstr>
      <vt:lpstr>World heritage</vt:lpstr>
      <vt:lpstr>World heritage</vt:lpstr>
      <vt:lpstr>World heritage</vt:lpstr>
      <vt:lpstr>World heritage</vt:lpstr>
      <vt:lpstr>World heritage</vt:lpstr>
      <vt:lpstr>World heritage</vt:lpstr>
      <vt:lpstr>World heritage</vt:lpstr>
      <vt:lpstr>World heritage</vt:lpstr>
      <vt:lpstr>World heritage - answers </vt:lpstr>
      <vt:lpstr>Who AM 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Arts &amp; culture</dc:title>
  <dc:creator>Sasa Kennedy</dc:creator>
  <cp:lastModifiedBy>Rebecca Falzon</cp:lastModifiedBy>
  <cp:revision>91</cp:revision>
  <dcterms:created xsi:type="dcterms:W3CDTF">2020-12-14T22:43:03Z</dcterms:created>
  <dcterms:modified xsi:type="dcterms:W3CDTF">2021-03-04T02:52:41Z</dcterms:modified>
</cp:coreProperties>
</file>