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0E837-F8C0-4787-8A7E-495020BC709D}" type="datetimeFigureOut">
              <a:rPr lang="en-AU" smtClean="0"/>
              <a:t>19/07/2021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210D1-CC8F-4D15-93A1-D1993D8963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954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Before starting, check that participants have a pen and paper at the ready, to write down their answers.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Each correct answer is worth 1 point.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If playing in teams, remind groups to mute their mic as they discuss their answer, so they don’t accidentally tell other teams.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Remember to speak slowly and clearly, so everyone understands the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Check that everyone is ready before moving on to next question.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210D1-CC8F-4D15-93A1-D1993D8963C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849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Parramatta CBD’s dining precinct known as?  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 Street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Parramatta’s longest running Singaporean/Malaysian restaurant.  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Temasek.  Located adjacent to the Roxy theatre, it was opened in 1992 and still gets rave reviews.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AU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Darug</a:t>
            </a: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culture men and women typically caught eels in different ways; what were they?  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 with a fishing line, usually from a </a:t>
            </a:r>
            <a:r>
              <a:rPr lang="en-AU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nawi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(canoe); men with a spear, often from the shore.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social enterprise bakery is famous for its award-winning pork and fennel sausage roll?  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Bourke St Bakery, on Centenary Square.  We also highly recommend their lamb, almond and harissa sausage roll - yum!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was the first colonist to be credited with self-sufficiency in food production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James Ruse.  However, he was ably assisted by Elizabeth Parry, who he married in 1890.  He described her as “the only good thing to come off the second fleet”.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Parramatta restaurant would you head to on a Friday night to enjoy both belly dancing and a view of the colourful public artwork, titled “Wake”?  </a:t>
            </a:r>
            <a:r>
              <a:rPr lang="en-AU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Sahra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the River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Henry Dodd, Supervisor of the Government Farm presented Governor Phillip with a very special dish as part of his Christmas dinner in 1789; what was it?  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– a 26lb cabbage he had grown himself, a sign that the soils in Parramatta were more fertile than those of Sydney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forked carrot, believed to be a sign of good luck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26lb cabbage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haunch of kangaroo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eel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fine dining restaurant is located within a World Heritage site in Parramatta?  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Lachlan’s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Post-Covid19 where will you take your mates on Friday to choose your great-value lunch from a wide selection of food trucks?  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Parramatta Farmers Market, Centenary Square.  You could then find a seat in the sun to enjoy it while listening to live music.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Located in Westfield Parramatta, what restaurant is a favourite go-to for awesome yum cha?  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Phoenix.  Yum cha – yum, yum!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210D1-CC8F-4D15-93A1-D1993D8963C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6454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Only first answer of each participants count – no second guesses!</a:t>
            </a:r>
          </a:p>
          <a:p>
            <a:endParaRPr lang="en-AU" dirty="0"/>
          </a:p>
          <a:p>
            <a:r>
              <a:rPr lang="en-AU" dirty="0"/>
              <a:t>Scale of marks:  </a:t>
            </a:r>
          </a:p>
          <a:p>
            <a:r>
              <a:rPr lang="en-AU" dirty="0"/>
              <a:t>If correct after 1 clue – 10 points</a:t>
            </a:r>
          </a:p>
          <a:p>
            <a:r>
              <a:rPr lang="en-AU" dirty="0"/>
              <a:t>If correct after 2 clues – 9 points</a:t>
            </a:r>
          </a:p>
          <a:p>
            <a:r>
              <a:rPr lang="en-AU" dirty="0"/>
              <a:t>If correct after 3 clues – 8 points</a:t>
            </a:r>
          </a:p>
          <a:p>
            <a:r>
              <a:rPr lang="en-AU" dirty="0"/>
              <a:t>If correct after 4 clues – 7 points</a:t>
            </a:r>
          </a:p>
          <a:p>
            <a:r>
              <a:rPr lang="en-AU" dirty="0"/>
              <a:t>If correct after 5 clues – 6 points</a:t>
            </a:r>
          </a:p>
          <a:p>
            <a:r>
              <a:rPr lang="en-AU" dirty="0"/>
              <a:t>If correct after 6 clues – 5 points</a:t>
            </a:r>
          </a:p>
          <a:p>
            <a:r>
              <a:rPr lang="en-AU" dirty="0"/>
              <a:t>If correct after 7 clues – 4 points</a:t>
            </a:r>
          </a:p>
          <a:p>
            <a:r>
              <a:rPr lang="en-AU" dirty="0"/>
              <a:t>If correct after 8 clues – 3 points</a:t>
            </a:r>
          </a:p>
          <a:p>
            <a:r>
              <a:rPr lang="en-AU" dirty="0"/>
              <a:t>If correct after 9 clues – 2 points</a:t>
            </a:r>
          </a:p>
          <a:p>
            <a:r>
              <a:rPr lang="en-AU" dirty="0"/>
              <a:t>If correct after 10 clues – 1 point</a:t>
            </a:r>
          </a:p>
          <a:p>
            <a:endParaRPr lang="en-AU" dirty="0"/>
          </a:p>
          <a:p>
            <a:r>
              <a:rPr lang="en-AU" dirty="0"/>
              <a:t>Or, for a less competitive contest, the first person to get the answer right scores 5 points.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210D1-CC8F-4D15-93A1-D1993D8963C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80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210D1-CC8F-4D15-93A1-D1993D8963C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171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210D1-CC8F-4D15-93A1-D1993D8963C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404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210D1-CC8F-4D15-93A1-D1993D8963C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0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210D1-CC8F-4D15-93A1-D1993D8963C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79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210D1-CC8F-4D15-93A1-D1993D8963C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911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210D1-CC8F-4D15-93A1-D1993D8963C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387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210D1-CC8F-4D15-93A1-D1993D8963C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9641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210D1-CC8F-4D15-93A1-D1993D8963C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65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35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6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1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4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30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0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2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9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6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7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9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94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DA2F-F041-41BB-9139-678F6CBCA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934" y="1964267"/>
            <a:ext cx="7452191" cy="2421464"/>
          </a:xfrm>
        </p:spPr>
        <p:txBody>
          <a:bodyPr>
            <a:normAutofit/>
          </a:bodyPr>
          <a:lstStyle/>
          <a:p>
            <a:r>
              <a:rPr lang="en-AU" sz="6000" b="1" dirty="0">
                <a:solidFill>
                  <a:srgbClr val="FFFF00"/>
                </a:solidFill>
              </a:rPr>
              <a:t>Food, glorious food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CAA79-B9DF-4339-8CA4-2FC86FD6BE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solidFill>
                  <a:srgbClr val="FFFF00"/>
                </a:solidFill>
              </a:rPr>
              <a:t>Our favourite preoccupation</a:t>
            </a:r>
          </a:p>
        </p:txBody>
      </p:sp>
    </p:spTree>
    <p:extLst>
      <p:ext uri="{BB962C8B-B14F-4D97-AF65-F5344CB8AC3E}">
        <p14:creationId xmlns:p14="http://schemas.microsoft.com/office/powerpoint/2010/main" val="4063175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6734-9093-4E57-A5DD-5CE28AA8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b="1" dirty="0">
                <a:solidFill>
                  <a:srgbClr val="FFFF00"/>
                </a:solidFill>
              </a:rPr>
              <a:t>Food, glorious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AB78-0D7B-4C28-8511-B535B95DA5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</a:rPr>
              <a:t>Q9</a:t>
            </a:r>
          </a:p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would you take your mates on Friday to choose your great-value lunch from a wide selection of food trucks? </a:t>
            </a:r>
            <a:endParaRPr lang="en-AU" sz="44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0BAD99-F13D-4DD9-8DE2-E1A2C7E09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5821362" y="2797908"/>
            <a:ext cx="5870391" cy="239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834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6734-9093-4E57-A5DD-5CE28AA8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b="1" dirty="0">
                <a:solidFill>
                  <a:srgbClr val="FFFF00"/>
                </a:solidFill>
              </a:rPr>
              <a:t>Food, glorious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AB78-0D7B-4C28-8511-B535B95DA5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</a:rPr>
              <a:t>Q10</a:t>
            </a:r>
          </a:p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Harris Park’s famous dining precinct known as?</a:t>
            </a:r>
            <a:endParaRPr lang="en-AU" sz="44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0BAD99-F13D-4DD9-8DE2-E1A2C7E09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7099090" y="1850284"/>
            <a:ext cx="3949014" cy="394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463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A9838A-F2EF-405D-84AF-8552B118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>
                <a:solidFill>
                  <a:srgbClr val="FFFF00"/>
                </a:solidFill>
              </a:rPr>
              <a:t>Food, glorious food -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7C5E7-17DD-4330-A67B-8608C2E93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4200010"/>
          </a:xfrm>
        </p:spPr>
        <p:txBody>
          <a:bodyPr>
            <a:normAutofit lnSpcReduction="10000"/>
          </a:bodyPr>
          <a:lstStyle/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dirty="0">
                <a:solidFill>
                  <a:srgbClr val="FFFF00"/>
                </a:solidFill>
              </a:rPr>
              <a:t>Eat Street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dirty="0">
                <a:solidFill>
                  <a:srgbClr val="FFFF00"/>
                </a:solidFill>
              </a:rPr>
              <a:t>Temasek.  </a:t>
            </a:r>
            <a:r>
              <a:rPr lang="en-AU" i="1" dirty="0">
                <a:solidFill>
                  <a:srgbClr val="FFFF00"/>
                </a:solidFill>
              </a:rPr>
              <a:t>Located adjacent to the Roxy theatre, it was opened in 1992 and still gets rave reviews.</a:t>
            </a:r>
            <a:endParaRPr lang="en-AU" dirty="0">
              <a:solidFill>
                <a:srgbClr val="FFFF00"/>
              </a:solidFill>
            </a:endParaRP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dirty="0">
                <a:solidFill>
                  <a:srgbClr val="FFFF00"/>
                </a:solidFill>
              </a:rPr>
              <a:t>Women with a fishing line, usually from a </a:t>
            </a:r>
            <a:r>
              <a:rPr lang="en-AU" dirty="0" err="1">
                <a:solidFill>
                  <a:srgbClr val="FFFF00"/>
                </a:solidFill>
              </a:rPr>
              <a:t>nawi</a:t>
            </a:r>
            <a:r>
              <a:rPr lang="en-AU" dirty="0">
                <a:solidFill>
                  <a:srgbClr val="FFFF00"/>
                </a:solidFill>
              </a:rPr>
              <a:t> (canoe); men with a spear, often from the shore.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dirty="0">
                <a:solidFill>
                  <a:srgbClr val="FFFF00"/>
                </a:solidFill>
              </a:rPr>
              <a:t>Bourke St Bakery, on Centenary Square.  </a:t>
            </a:r>
            <a:r>
              <a:rPr lang="en-AU" i="1" dirty="0">
                <a:solidFill>
                  <a:srgbClr val="FFFF00"/>
                </a:solidFill>
              </a:rPr>
              <a:t>We also highly recommend their lamb, almond and harissa sausage roll - yum!</a:t>
            </a:r>
            <a:endParaRPr lang="en-AU" dirty="0">
              <a:solidFill>
                <a:srgbClr val="FFFF00"/>
              </a:solidFill>
            </a:endParaRP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dirty="0">
                <a:solidFill>
                  <a:srgbClr val="FFFF00"/>
                </a:solidFill>
              </a:rPr>
              <a:t>James Ruse.  </a:t>
            </a:r>
            <a:r>
              <a:rPr lang="en-AU" i="1" dirty="0">
                <a:solidFill>
                  <a:srgbClr val="FFFF00"/>
                </a:solidFill>
              </a:rPr>
              <a:t>However, he was ably assisted by Elizabeth Parry, who he married in 1790.  He described her as “the only good thing to come off the second fleet”.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E7D98-6BE2-4F74-95F2-076C3D89D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4" y="2065867"/>
            <a:ext cx="4995332" cy="3560013"/>
          </a:xfrm>
        </p:spPr>
        <p:txBody>
          <a:bodyPr>
            <a:noAutofit/>
          </a:bodyPr>
          <a:lstStyle/>
          <a:p>
            <a:pPr marL="342900" indent="-342900">
              <a:buClr>
                <a:srgbClr val="FFFF00"/>
              </a:buClr>
              <a:buFont typeface="+mj-lt"/>
              <a:buAutoNum type="arabicPeriod" startAt="6"/>
            </a:pPr>
            <a:r>
              <a:rPr lang="en-AU" dirty="0" err="1">
                <a:solidFill>
                  <a:srgbClr val="FFFF00"/>
                </a:solidFill>
              </a:rPr>
              <a:t>Sahra</a:t>
            </a:r>
            <a:r>
              <a:rPr lang="en-AU" dirty="0">
                <a:solidFill>
                  <a:srgbClr val="FFFF00"/>
                </a:solidFill>
              </a:rPr>
              <a:t> by the River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 startAt="6"/>
            </a:pPr>
            <a:r>
              <a:rPr lang="en-AU" dirty="0">
                <a:solidFill>
                  <a:srgbClr val="FFFF00"/>
                </a:solidFill>
              </a:rPr>
              <a:t>B – </a:t>
            </a:r>
            <a:r>
              <a:rPr lang="en-AU" i="1" dirty="0">
                <a:solidFill>
                  <a:srgbClr val="FFFF00"/>
                </a:solidFill>
              </a:rPr>
              <a:t>a 26lb cabbage he had grown himself, a sign 	that the soils in Parramatta were more fertile 	than those of Sydney</a:t>
            </a:r>
            <a:endParaRPr lang="en-AU" dirty="0">
              <a:solidFill>
                <a:srgbClr val="FFFF00"/>
              </a:solidFill>
            </a:endParaRPr>
          </a:p>
          <a:p>
            <a:pPr marL="342900" indent="-342900">
              <a:buClr>
                <a:srgbClr val="FFFF00"/>
              </a:buClr>
              <a:buFont typeface="+mj-lt"/>
              <a:buAutoNum type="arabicPeriod" startAt="6"/>
            </a:pPr>
            <a:r>
              <a:rPr lang="en-AU" dirty="0">
                <a:solidFill>
                  <a:srgbClr val="FFFF00"/>
                </a:solidFill>
              </a:rPr>
              <a:t>Lachlan’s at Old Government House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 startAt="6"/>
            </a:pPr>
            <a:r>
              <a:rPr lang="en-AU" dirty="0">
                <a:solidFill>
                  <a:srgbClr val="FFFF00"/>
                </a:solidFill>
              </a:rPr>
              <a:t>Parramatta Farmers Market, Centenary Square.  </a:t>
            </a:r>
            <a:r>
              <a:rPr lang="en-AU" i="1" dirty="0">
                <a:solidFill>
                  <a:srgbClr val="FFFF00"/>
                </a:solidFill>
              </a:rPr>
              <a:t>	You could then find a seat in the sun to enjoy it 	while listening to live music.</a:t>
            </a:r>
            <a:endParaRPr lang="en-AU" dirty="0">
              <a:solidFill>
                <a:srgbClr val="FFFF00"/>
              </a:solidFill>
            </a:endParaRPr>
          </a:p>
          <a:p>
            <a:pPr marL="342900" indent="-342900">
              <a:buClr>
                <a:srgbClr val="FFFF00"/>
              </a:buClr>
              <a:buFont typeface="+mj-lt"/>
              <a:buAutoNum type="arabicPeriod" startAt="6"/>
            </a:pPr>
            <a:r>
              <a:rPr lang="en-AU" dirty="0">
                <a:solidFill>
                  <a:srgbClr val="FFFF00"/>
                </a:solidFill>
              </a:rPr>
              <a:t>Little India</a:t>
            </a:r>
            <a:endParaRPr lang="en-AU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BE505C1-ED4A-457A-B0C1-F16A419E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5219699" cy="15862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WHAT AM I?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F305E11-15DE-4244-94F9-FD9B4A83E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971" r="17971" b="14235"/>
          <a:stretch/>
        </p:blipFill>
        <p:spPr>
          <a:xfrm>
            <a:off x="7357958" y="671806"/>
            <a:ext cx="4525634" cy="4441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65548-0B6B-47A4-853F-987DB6BFB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563" y="1222310"/>
            <a:ext cx="6932645" cy="540242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dirty="0">
                <a:solidFill>
                  <a:srgbClr val="FFFF00"/>
                </a:solidFill>
              </a:rPr>
              <a:t>My superintendent was a woman for most of my operating years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dirty="0">
                <a:solidFill>
                  <a:srgbClr val="FFFF00"/>
                </a:solidFill>
              </a:rPr>
              <a:t>My training of girls as domestic servants set a pattern that was to be repeated in many institutions to follow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dirty="0">
                <a:solidFill>
                  <a:srgbClr val="FFFF00"/>
                </a:solidFill>
              </a:rPr>
              <a:t>I was an initiative of Governor Macquarie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dirty="0">
                <a:solidFill>
                  <a:srgbClr val="FFFF00"/>
                </a:solidFill>
              </a:rPr>
              <a:t>My residents were instructed in reading, writing and arithmetic, with boys also taught agriculture and mechanical arts, while girls learnt needlework and domestic skills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dirty="0" err="1">
                <a:solidFill>
                  <a:srgbClr val="FFFF00"/>
                </a:solidFill>
              </a:rPr>
              <a:t>Burgon</a:t>
            </a:r>
            <a:r>
              <a:rPr lang="en-AU" dirty="0">
                <a:solidFill>
                  <a:srgbClr val="FFFF00"/>
                </a:solidFill>
              </a:rPr>
              <a:t>, an elder of the Awabakal Aboriginal people, sent his son to me to be educated 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dirty="0">
                <a:solidFill>
                  <a:srgbClr val="FFFF00"/>
                </a:solidFill>
              </a:rPr>
              <a:t>The </a:t>
            </a:r>
            <a:r>
              <a:rPr lang="en-AU" dirty="0" err="1">
                <a:solidFill>
                  <a:srgbClr val="FFFF00"/>
                </a:solidFill>
              </a:rPr>
              <a:t>Bigge</a:t>
            </a:r>
            <a:r>
              <a:rPr lang="en-AU" dirty="0">
                <a:solidFill>
                  <a:srgbClr val="FFFF00"/>
                </a:solidFill>
              </a:rPr>
              <a:t> Report noted that 37 boys and 27 girls had been educated within my walls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dirty="0">
                <a:solidFill>
                  <a:srgbClr val="FFFF00"/>
                </a:solidFill>
              </a:rPr>
              <a:t>Some of my inmates had been selected from the </a:t>
            </a:r>
            <a:r>
              <a:rPr lang="en-AU" i="1" dirty="0">
                <a:solidFill>
                  <a:srgbClr val="FFFF00"/>
                </a:solidFill>
              </a:rPr>
              <a:t>‘Prisoners of War’</a:t>
            </a:r>
            <a:r>
              <a:rPr lang="en-AU" dirty="0">
                <a:solidFill>
                  <a:srgbClr val="FFFF00"/>
                </a:solidFill>
              </a:rPr>
              <a:t> resulting from the Hawkesbury Punitive Expedition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dirty="0">
                <a:solidFill>
                  <a:srgbClr val="FFFF00"/>
                </a:solidFill>
              </a:rPr>
              <a:t>Once enrolled my residents could not be removed by their relatives, though several of them absconded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dirty="0">
                <a:solidFill>
                  <a:srgbClr val="FFFF00"/>
                </a:solidFill>
              </a:rPr>
              <a:t>In 1819 one of my students won first prize in the anniversary school examination ahead of 20 of her peers and 100 European students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dirty="0">
                <a:solidFill>
                  <a:srgbClr val="FFFF00"/>
                </a:solidFill>
              </a:rPr>
              <a:t>I am considered by many to be the site of the first instance of a Stolen Generation 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72B95-6FD5-494B-A40C-6B0F2DB8FF29}"/>
              </a:ext>
            </a:extLst>
          </p:cNvPr>
          <p:cNvSpPr txBox="1"/>
          <p:nvPr/>
        </p:nvSpPr>
        <p:spPr>
          <a:xfrm>
            <a:off x="7567125" y="5253118"/>
            <a:ext cx="4078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FF00"/>
                </a:solidFill>
              </a:rPr>
              <a:t>The Parramatta Native Institute</a:t>
            </a:r>
          </a:p>
        </p:txBody>
      </p:sp>
    </p:spTree>
    <p:extLst>
      <p:ext uri="{BB962C8B-B14F-4D97-AF65-F5344CB8AC3E}">
        <p14:creationId xmlns:p14="http://schemas.microsoft.com/office/powerpoint/2010/main" val="17342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6734-9093-4E57-A5DD-5CE28AA8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b="1" dirty="0">
                <a:solidFill>
                  <a:srgbClr val="FFFF00"/>
                </a:solidFill>
              </a:rPr>
              <a:t>Food, glorious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AB78-0D7B-4C28-8511-B535B95DA5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</a:rPr>
              <a:t>Q1</a:t>
            </a:r>
          </a:p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Parramatta CBD’s dining precinct known as? </a:t>
            </a:r>
            <a:endParaRPr lang="en-AU" sz="44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A person standing in front of a large pizza&#10;&#10;Description automatically generated">
            <a:extLst>
              <a:ext uri="{FF2B5EF4-FFF2-40B4-BE49-F238E27FC236}">
                <a16:creationId xmlns:a16="http://schemas.microsoft.com/office/drawing/2014/main" id="{A00BAD99-F13D-4DD9-8DE2-E1A2C7E09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21363" y="2561650"/>
            <a:ext cx="4995862" cy="280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501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6734-9093-4E57-A5DD-5CE28AA8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b="1" dirty="0">
                <a:solidFill>
                  <a:srgbClr val="FFFF00"/>
                </a:solidFill>
              </a:rPr>
              <a:t>Food, glorious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AB78-0D7B-4C28-8511-B535B95DA5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</a:rPr>
              <a:t>Q2</a:t>
            </a:r>
          </a:p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Parramatta’s longest running Singaporean/ Malaysian restaurant. </a:t>
            </a:r>
            <a:endParaRPr lang="en-AU" sz="44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0BAD99-F13D-4DD9-8DE2-E1A2C7E09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5821363" y="2560276"/>
            <a:ext cx="4995862" cy="2812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172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6734-9093-4E57-A5DD-5CE28AA8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b="1" dirty="0">
                <a:solidFill>
                  <a:srgbClr val="FFFF00"/>
                </a:solidFill>
              </a:rPr>
              <a:t>Food, glorious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AB78-0D7B-4C28-8511-B535B95DA5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</a:rPr>
              <a:t>Q3</a:t>
            </a:r>
          </a:p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AU" sz="44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Dharug</a:t>
            </a: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culture men and women typically caught fish in different ways; what were they? </a:t>
            </a:r>
            <a:endParaRPr lang="en-AU" sz="44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0BAD99-F13D-4DD9-8DE2-E1A2C7E09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5821363" y="2339809"/>
            <a:ext cx="4995862" cy="325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205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6734-9093-4E57-A5DD-5CE28AA8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b="1" dirty="0">
                <a:solidFill>
                  <a:srgbClr val="FFFF00"/>
                </a:solidFill>
              </a:rPr>
              <a:t>Food, glorious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AB78-0D7B-4C28-8511-B535B95DA5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</a:rPr>
              <a:t>Q4</a:t>
            </a:r>
          </a:p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Which social enterprise bakery is famous for its award-winning pork and fennel sausage roll?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0BAD99-F13D-4DD9-8DE2-E1A2C7E09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5821363" y="2499155"/>
            <a:ext cx="4995862" cy="293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39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6734-9093-4E57-A5DD-5CE28AA8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b="1" dirty="0">
                <a:solidFill>
                  <a:srgbClr val="FFFF00"/>
                </a:solidFill>
              </a:rPr>
              <a:t>Food, glorious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AB78-0D7B-4C28-8511-B535B95DA5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</a:rPr>
              <a:t>Q5</a:t>
            </a:r>
          </a:p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was the first colonist to be credited with self-sufficiency in food production</a:t>
            </a:r>
            <a:r>
              <a:rPr lang="en-AU" sz="48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AU" sz="48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0BAD99-F13D-4DD9-8DE2-E1A2C7E09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5821363" y="2288654"/>
            <a:ext cx="4995862" cy="335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394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6734-9093-4E57-A5DD-5CE28AA8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b="1" dirty="0">
                <a:solidFill>
                  <a:srgbClr val="FFFF00"/>
                </a:solidFill>
              </a:rPr>
              <a:t>Food, glorious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AB78-0D7B-4C28-8511-B535B95DA5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</a:rPr>
              <a:t>Q6</a:t>
            </a:r>
          </a:p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Parramatta restaurant would you head to on a Friday night to enjoy both belly dancing and a view of the colourful public artwork</a:t>
            </a:r>
            <a:r>
              <a:rPr lang="en-AU" sz="4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“Wake”? </a:t>
            </a:r>
            <a:endParaRPr lang="en-AU" sz="44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0BAD99-F13D-4DD9-8DE2-E1A2C7E09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5821363" y="2282050"/>
            <a:ext cx="4995862" cy="3368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760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6734-9093-4E57-A5DD-5CE28AA8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2797"/>
            <a:ext cx="10131425" cy="1456267"/>
          </a:xfrm>
        </p:spPr>
        <p:txBody>
          <a:bodyPr>
            <a:normAutofit/>
          </a:bodyPr>
          <a:lstStyle/>
          <a:p>
            <a:r>
              <a:rPr lang="en-AU" sz="5400" b="1" dirty="0">
                <a:solidFill>
                  <a:srgbClr val="FFFF00"/>
                </a:solidFill>
              </a:rPr>
              <a:t>Food, glorious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AB78-0D7B-4C28-8511-B535B95DA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484852"/>
            <a:ext cx="4995334" cy="57254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</a:rPr>
              <a:t>Q7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en-AU" sz="3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Henry Dodd, Supervisor of the Government Farm, presented Governor Phillip with a very special dish as part of his Christmas dinner in 1789; what was it?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forked carrot, believed to be a sign of good luck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26lb cabbage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haunch of kangaroo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smoked eel</a:t>
            </a:r>
          </a:p>
          <a:p>
            <a:pPr marL="0" indent="0">
              <a:buNone/>
            </a:pPr>
            <a:endParaRPr lang="en-AU" sz="44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0BAD99-F13D-4DD9-8DE2-E1A2C7E09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5821363" y="2389550"/>
            <a:ext cx="4995862" cy="315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873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6734-9093-4E57-A5DD-5CE28AA8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b="1" dirty="0">
                <a:solidFill>
                  <a:srgbClr val="FFFF00"/>
                </a:solidFill>
              </a:rPr>
              <a:t>Food, glorious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AB78-0D7B-4C28-8511-B535B95DA5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</a:rPr>
              <a:t>Q8</a:t>
            </a:r>
          </a:p>
          <a:p>
            <a:pPr marL="0" indent="0">
              <a:buNone/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fine dining restaurant is located within a World Heritage site in Parramatta? </a:t>
            </a:r>
            <a:endParaRPr lang="en-AU" sz="44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0BAD99-F13D-4DD9-8DE2-E1A2C7E09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5907549" y="2141538"/>
            <a:ext cx="4823490" cy="364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8048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239</TotalTime>
  <Words>1172</Words>
  <Application>Microsoft Office PowerPoint</Application>
  <PresentationFormat>Widescreen</PresentationFormat>
  <Paragraphs>108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Celestial</vt:lpstr>
      <vt:lpstr>Food, glorious food</vt:lpstr>
      <vt:lpstr>Food, glorious food</vt:lpstr>
      <vt:lpstr>Food, glorious food</vt:lpstr>
      <vt:lpstr>Food, glorious food</vt:lpstr>
      <vt:lpstr>Food, glorious food</vt:lpstr>
      <vt:lpstr>Food, glorious food</vt:lpstr>
      <vt:lpstr>Food, glorious food</vt:lpstr>
      <vt:lpstr>Food, glorious food</vt:lpstr>
      <vt:lpstr>Food, glorious food</vt:lpstr>
      <vt:lpstr>Food, glorious food</vt:lpstr>
      <vt:lpstr>Food, glorious food</vt:lpstr>
      <vt:lpstr>Food, glorious food - answers</vt:lpstr>
      <vt:lpstr>WHAT AM 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Food, glorious food</dc:title>
  <dc:creator>Sasa Kennedy</dc:creator>
  <cp:lastModifiedBy>Janelle Blucher</cp:lastModifiedBy>
  <cp:revision>21</cp:revision>
  <dcterms:created xsi:type="dcterms:W3CDTF">2020-10-19T03:59:18Z</dcterms:created>
  <dcterms:modified xsi:type="dcterms:W3CDTF">2021-07-19T04:50:09Z</dcterms:modified>
</cp:coreProperties>
</file>